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sldIdLst>
    <p:sldId id="257" r:id="rId2"/>
    <p:sldId id="256" r:id="rId3"/>
    <p:sldId id="258" r:id="rId4"/>
    <p:sldId id="269" r:id="rId5"/>
    <p:sldId id="259" r:id="rId6"/>
    <p:sldId id="260" r:id="rId7"/>
    <p:sldId id="261" r:id="rId8"/>
    <p:sldId id="273" r:id="rId9"/>
    <p:sldId id="264" r:id="rId10"/>
    <p:sldId id="281" r:id="rId11"/>
    <p:sldId id="266" r:id="rId12"/>
    <p:sldId id="265" r:id="rId13"/>
    <p:sldId id="278" r:id="rId14"/>
    <p:sldId id="279" r:id="rId15"/>
    <p:sldId id="268" r:id="rId16"/>
    <p:sldId id="275"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717" autoAdjust="0"/>
  </p:normalViewPr>
  <p:slideViewPr>
    <p:cSldViewPr>
      <p:cViewPr varScale="1">
        <p:scale>
          <a:sx n="107" d="100"/>
          <a:sy n="107" d="100"/>
        </p:scale>
        <p:origin x="1760" y="160"/>
      </p:cViewPr>
      <p:guideLst>
        <p:guide orient="horz" pos="2160"/>
        <p:guide pos="2880"/>
      </p:guideLst>
    </p:cSldViewPr>
  </p:slideViewPr>
  <p:outlineViewPr>
    <p:cViewPr>
      <p:scale>
        <a:sx n="33" d="100"/>
        <a:sy n="33" d="100"/>
      </p:scale>
      <p:origin x="0" y="4147"/>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E0CDDE-87E4-499E-969E-A4C4CBD845C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5A9E5C8-EFD6-4532-A98F-BAF117665984}">
      <dgm:prSet/>
      <dgm:spPr/>
      <dgm:t>
        <a:bodyPr/>
        <a:lstStyle/>
        <a:p>
          <a:pPr rtl="0"/>
          <a:r>
            <a:rPr lang="en-US" b="0" dirty="0"/>
            <a:t>POLYPHAGOUS SHOT HOLE BORER (</a:t>
          </a:r>
          <a:r>
            <a:rPr lang="en-US" b="0" dirty="0" err="1"/>
            <a:t>PSHB,</a:t>
          </a:r>
          <a:r>
            <a:rPr lang="en-US" b="0" i="1" dirty="0" err="1"/>
            <a:t>Euwallacea</a:t>
          </a:r>
          <a:r>
            <a:rPr lang="en-US" b="0" dirty="0"/>
            <a:t> sp.) </a:t>
          </a:r>
          <a:r>
            <a:rPr lang="en-US" b="0" i="0" dirty="0"/>
            <a:t>Kuroshio </a:t>
          </a:r>
          <a:r>
            <a:rPr lang="en-US" b="0" i="0" dirty="0" err="1"/>
            <a:t>shothole</a:t>
          </a:r>
          <a:r>
            <a:rPr lang="en-US" b="0" i="0" dirty="0"/>
            <a:t> borer (KSHB)</a:t>
          </a:r>
          <a:endParaRPr lang="en-US" b="0" dirty="0"/>
        </a:p>
        <a:p>
          <a:pPr rtl="0"/>
          <a:r>
            <a:rPr lang="en-US" b="0" dirty="0"/>
            <a:t>And Fusarium Dieback (FD)</a:t>
          </a:r>
        </a:p>
      </dgm:t>
    </dgm:pt>
    <dgm:pt modelId="{D8A22B53-1A63-4904-968D-EF91F4E5B89E}" type="parTrans" cxnId="{2205A8F8-1F4A-4B14-B9DC-88AE95282177}">
      <dgm:prSet/>
      <dgm:spPr/>
      <dgm:t>
        <a:bodyPr/>
        <a:lstStyle/>
        <a:p>
          <a:endParaRPr lang="en-US"/>
        </a:p>
      </dgm:t>
    </dgm:pt>
    <dgm:pt modelId="{54D77742-0F55-4CA8-B589-49A85269CF0E}" type="sibTrans" cxnId="{2205A8F8-1F4A-4B14-B9DC-88AE95282177}">
      <dgm:prSet/>
      <dgm:spPr/>
      <dgm:t>
        <a:bodyPr/>
        <a:lstStyle/>
        <a:p>
          <a:endParaRPr lang="en-US"/>
        </a:p>
      </dgm:t>
    </dgm:pt>
    <dgm:pt modelId="{8ADE871A-FEF9-4722-A682-D107EB424E13}" type="pres">
      <dgm:prSet presAssocID="{79E0CDDE-87E4-499E-969E-A4C4CBD845C8}" presName="linear" presStyleCnt="0">
        <dgm:presLayoutVars>
          <dgm:animLvl val="lvl"/>
          <dgm:resizeHandles val="exact"/>
        </dgm:presLayoutVars>
      </dgm:prSet>
      <dgm:spPr/>
    </dgm:pt>
    <dgm:pt modelId="{CAF33D1F-221D-468B-A8B0-F14BDD7B4AF1}" type="pres">
      <dgm:prSet presAssocID="{05A9E5C8-EFD6-4532-A98F-BAF117665984}" presName="parentText" presStyleLbl="node1" presStyleIdx="0" presStyleCnt="1">
        <dgm:presLayoutVars>
          <dgm:chMax val="0"/>
          <dgm:bulletEnabled val="1"/>
        </dgm:presLayoutVars>
      </dgm:prSet>
      <dgm:spPr/>
    </dgm:pt>
  </dgm:ptLst>
  <dgm:cxnLst>
    <dgm:cxn modelId="{92B14F27-6116-4263-8AA7-FBD240B36E1E}" type="presOf" srcId="{05A9E5C8-EFD6-4532-A98F-BAF117665984}" destId="{CAF33D1F-221D-468B-A8B0-F14BDD7B4AF1}" srcOrd="0" destOrd="0" presId="urn:microsoft.com/office/officeart/2005/8/layout/vList2"/>
    <dgm:cxn modelId="{354E7927-2AA6-4D1E-80B3-A79BB2716CD5}" type="presOf" srcId="{79E0CDDE-87E4-499E-969E-A4C4CBD845C8}" destId="{8ADE871A-FEF9-4722-A682-D107EB424E13}" srcOrd="0" destOrd="0" presId="urn:microsoft.com/office/officeart/2005/8/layout/vList2"/>
    <dgm:cxn modelId="{2205A8F8-1F4A-4B14-B9DC-88AE95282177}" srcId="{79E0CDDE-87E4-499E-969E-A4C4CBD845C8}" destId="{05A9E5C8-EFD6-4532-A98F-BAF117665984}" srcOrd="0" destOrd="0" parTransId="{D8A22B53-1A63-4904-968D-EF91F4E5B89E}" sibTransId="{54D77742-0F55-4CA8-B589-49A85269CF0E}"/>
    <dgm:cxn modelId="{6FF010BC-E59C-4EB4-8C31-9DAA46334AC3}" type="presParOf" srcId="{8ADE871A-FEF9-4722-A682-D107EB424E13}" destId="{CAF33D1F-221D-468B-A8B0-F14BDD7B4AF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33D1F-221D-468B-A8B0-F14BDD7B4AF1}">
      <dsp:nvSpPr>
        <dsp:cNvPr id="0" name=""/>
        <dsp:cNvSpPr/>
      </dsp:nvSpPr>
      <dsp:spPr>
        <a:xfrm>
          <a:off x="0" y="76954"/>
          <a:ext cx="8077200" cy="7160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b="0" kern="1200" dirty="0"/>
            <a:t>POLYPHAGOUS SHOT HOLE BORER (</a:t>
          </a:r>
          <a:r>
            <a:rPr lang="en-US" sz="1700" b="0" kern="1200" dirty="0" err="1"/>
            <a:t>PSHB,</a:t>
          </a:r>
          <a:r>
            <a:rPr lang="en-US" sz="1700" b="0" i="1" kern="1200" dirty="0" err="1"/>
            <a:t>Euwallacea</a:t>
          </a:r>
          <a:r>
            <a:rPr lang="en-US" sz="1700" b="0" kern="1200" dirty="0"/>
            <a:t> sp.) </a:t>
          </a:r>
          <a:r>
            <a:rPr lang="en-US" sz="1700" b="0" i="0" kern="1200" dirty="0"/>
            <a:t>Kuroshio </a:t>
          </a:r>
          <a:r>
            <a:rPr lang="en-US" sz="1700" b="0" i="0" kern="1200" dirty="0" err="1"/>
            <a:t>shothole</a:t>
          </a:r>
          <a:r>
            <a:rPr lang="en-US" sz="1700" b="0" i="0" kern="1200" dirty="0"/>
            <a:t> borer (KSHB)</a:t>
          </a:r>
          <a:endParaRPr lang="en-US" sz="1700" b="0" kern="1200" dirty="0"/>
        </a:p>
        <a:p>
          <a:pPr marL="0" lvl="0" indent="0" algn="l" defTabSz="755650" rtl="0">
            <a:lnSpc>
              <a:spcPct val="90000"/>
            </a:lnSpc>
            <a:spcBef>
              <a:spcPct val="0"/>
            </a:spcBef>
            <a:spcAft>
              <a:spcPct val="35000"/>
            </a:spcAft>
            <a:buNone/>
          </a:pPr>
          <a:r>
            <a:rPr lang="en-US" sz="1700" b="0" kern="1200" dirty="0"/>
            <a:t>And Fusarium Dieback (FD)</a:t>
          </a:r>
        </a:p>
      </dsp:txBody>
      <dsp:txXfrm>
        <a:off x="34954" y="111908"/>
        <a:ext cx="8007292" cy="6461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406E6C8-9704-4A31-9955-95A259E4B3A9}" type="datetimeFigureOut">
              <a:rPr lang="en-US" smtClean="0"/>
              <a:t>4/18/23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79C9433-F283-4BEB-A0B7-B14CBC73F52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406E6C8-9704-4A31-9955-95A259E4B3A9}" type="datetimeFigureOut">
              <a:rPr lang="en-US" smtClean="0"/>
              <a:t>4/18/23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C9433-F283-4BEB-A0B7-B14CBC73F52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4406E6C8-9704-4A31-9955-95A259E4B3A9}" type="datetimeFigureOut">
              <a:rPr lang="en-US" smtClean="0"/>
              <a:t>4/18/23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279C9433-F283-4BEB-A0B7-B14CBC73F52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4406E6C8-9704-4A31-9955-95A259E4B3A9}" type="datetimeFigureOut">
              <a:rPr lang="en-US" smtClean="0"/>
              <a:t>4/18/23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79C9433-F283-4BEB-A0B7-B14CBC73F52E}"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4406E6C8-9704-4A31-9955-95A259E4B3A9}" type="datetimeFigureOut">
              <a:rPr lang="en-US" smtClean="0"/>
              <a:t>4/18/23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79C9433-F283-4BEB-A0B7-B14CBC73F52E}"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4406E6C8-9704-4A31-9955-95A259E4B3A9}" type="datetimeFigureOut">
              <a:rPr lang="en-US" smtClean="0"/>
              <a:t>4/18/23</a:t>
            </a:fld>
            <a:endParaRPr lang="en-US"/>
          </a:p>
        </p:txBody>
      </p:sp>
      <p:sp>
        <p:nvSpPr>
          <p:cNvPr id="10" name="Slide Number Placeholder 9"/>
          <p:cNvSpPr>
            <a:spLocks noGrp="1"/>
          </p:cNvSpPr>
          <p:nvPr>
            <p:ph type="sldNum" sz="quarter" idx="16"/>
          </p:nvPr>
        </p:nvSpPr>
        <p:spPr/>
        <p:txBody>
          <a:bodyPr rtlCol="0"/>
          <a:lstStyle/>
          <a:p>
            <a:fld id="{279C9433-F283-4BEB-A0B7-B14CBC73F52E}"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4406E6C8-9704-4A31-9955-95A259E4B3A9}" type="datetimeFigureOut">
              <a:rPr lang="en-US" smtClean="0"/>
              <a:t>4/18/23</a:t>
            </a:fld>
            <a:endParaRPr lang="en-US"/>
          </a:p>
        </p:txBody>
      </p:sp>
      <p:sp>
        <p:nvSpPr>
          <p:cNvPr id="12" name="Slide Number Placeholder 11"/>
          <p:cNvSpPr>
            <a:spLocks noGrp="1"/>
          </p:cNvSpPr>
          <p:nvPr>
            <p:ph type="sldNum" sz="quarter" idx="16"/>
          </p:nvPr>
        </p:nvSpPr>
        <p:spPr/>
        <p:txBody>
          <a:bodyPr rtlCol="0"/>
          <a:lstStyle/>
          <a:p>
            <a:fld id="{279C9433-F283-4BEB-A0B7-B14CBC73F52E}"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406E6C8-9704-4A31-9955-95A259E4B3A9}" type="datetimeFigureOut">
              <a:rPr lang="en-US" smtClean="0"/>
              <a:t>4/18/23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79C9433-F283-4BEB-A0B7-B14CBC73F52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6E6C8-9704-4A31-9955-95A259E4B3A9}" type="datetimeFigureOut">
              <a:rPr lang="en-US" smtClean="0"/>
              <a:t>4/18/23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79C9433-F283-4BEB-A0B7-B14CBC73F52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4406E6C8-9704-4A31-9955-95A259E4B3A9}" type="datetimeFigureOut">
              <a:rPr lang="en-US" smtClean="0"/>
              <a:t>4/18/23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79C9433-F283-4BEB-A0B7-B14CBC73F52E}"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406E6C8-9704-4A31-9955-95A259E4B3A9}" type="datetimeFigureOut">
              <a:rPr lang="en-US" smtClean="0"/>
              <a:t>4/18/23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79C9433-F283-4BEB-A0B7-B14CBC73F52E}"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406E6C8-9704-4A31-9955-95A259E4B3A9}" type="datetimeFigureOut">
              <a:rPr lang="en-US" smtClean="0"/>
              <a:t>4/18/23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79C9433-F283-4BEB-A0B7-B14CBC73F52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ishb.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ucanr.edu/sites/pshb/resources/handouts/" TargetMode="External"/><Relationship Id="rId7" Type="http://schemas.openxmlformats.org/officeDocument/2006/relationships/hyperlink" Target="https://ucanr.edu/sites/pshb/pest-overview/ishb-reproductive-hosts/" TargetMode="External"/><Relationship Id="rId2" Type="http://schemas.openxmlformats.org/officeDocument/2006/relationships/hyperlink" Target="https://www.youtube.com/watch?v=SZwRq2hqOWA" TargetMode="External"/><Relationship Id="rId1" Type="http://schemas.openxmlformats.org/officeDocument/2006/relationships/slideLayout" Target="../slideLayouts/slideLayout6.xml"/><Relationship Id="rId6" Type="http://schemas.openxmlformats.org/officeDocument/2006/relationships/hyperlink" Target="https://ucanr.edu/sites/pshb/pest-overview/" TargetMode="External"/><Relationship Id="rId5" Type="http://schemas.openxmlformats.org/officeDocument/2006/relationships/hyperlink" Target="https://ipm.ucanr.edu/agriculture/peach/shothole-borer/#:~:text=Shothole%20borers%20are%20tiny%20brown,angles%20to%20the%20egg%20gallery" TargetMode="External"/><Relationship Id="rId4" Type="http://schemas.openxmlformats.org/officeDocument/2006/relationships/hyperlink" Target="http://www.iscc.ca.gov/docs/ISHB_Final_Report0909019.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10972800" cy="82296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b="1" i="0" dirty="0">
                <a:solidFill>
                  <a:srgbClr val="1A1D1E"/>
                </a:solidFill>
                <a:effectLst/>
              </a:rPr>
              <a:t>Less susceptible to ISHB/FD (causes branch dieback), and/or the beetle commonly colonizes at the margin of canker diseases.</a:t>
            </a:r>
            <a:r>
              <a:rPr lang="en-US" sz="2400" b="0" i="0" dirty="0">
                <a:solidFill>
                  <a:srgbClr val="1A1D1E"/>
                </a:solidFill>
                <a:effectLst/>
              </a:rPr>
              <a:t> </a:t>
            </a:r>
          </a:p>
        </p:txBody>
      </p:sp>
      <p:sp>
        <p:nvSpPr>
          <p:cNvPr id="3" name="Content Placeholder 2"/>
          <p:cNvSpPr>
            <a:spLocks noGrp="1"/>
          </p:cNvSpPr>
          <p:nvPr>
            <p:ph sz="quarter" idx="1"/>
          </p:nvPr>
        </p:nvSpPr>
        <p:spPr>
          <a:xfrm>
            <a:off x="609599" y="1447800"/>
            <a:ext cx="4235301" cy="5181599"/>
          </a:xfrm>
        </p:spPr>
        <p:txBody>
          <a:bodyPr>
            <a:noAutofit/>
          </a:bodyPr>
          <a:lstStyle/>
          <a:p>
            <a:pPr algn="l">
              <a:buFont typeface="+mj-lt"/>
              <a:buAutoNum type="arabicPeriod"/>
            </a:pPr>
            <a:r>
              <a:rPr lang="en-US" sz="900" dirty="0">
                <a:solidFill>
                  <a:srgbClr val="1A1D1E"/>
                </a:solidFill>
                <a:effectLst/>
                <a:latin typeface="Arial Rounded MT Bold" panose="020F0704030504030204" pitchFamily="34" charset="77"/>
                <a:cs typeface="Al Bayan Plain" pitchFamily="2" charset="-78"/>
              </a:rPr>
              <a:t>Acacia melanoxylon - Australian blackwood</a:t>
            </a:r>
          </a:p>
          <a:p>
            <a:pPr algn="l">
              <a:buFont typeface="+mj-lt"/>
              <a:buAutoNum type="arabicPeriod"/>
            </a:pPr>
            <a:r>
              <a:rPr lang="en-US" sz="900" dirty="0">
                <a:solidFill>
                  <a:srgbClr val="1A1D1E"/>
                </a:solidFill>
                <a:effectLst/>
                <a:latin typeface="Arial Rounded MT Bold" panose="020F0704030504030204" pitchFamily="34" charset="77"/>
                <a:cs typeface="Al Bayan Plain" pitchFamily="2" charset="-78"/>
              </a:rPr>
              <a:t>Acacia spp. - Acacia</a:t>
            </a:r>
          </a:p>
          <a:p>
            <a:pPr algn="l">
              <a:buFont typeface="+mj-lt"/>
              <a:buAutoNum type="arabicPeriod"/>
            </a:pPr>
            <a:r>
              <a:rPr lang="en-US" sz="900" dirty="0">
                <a:solidFill>
                  <a:srgbClr val="1A1D1E"/>
                </a:solidFill>
                <a:effectLst/>
                <a:latin typeface="Arial Rounded MT Bold" panose="020F0704030504030204" pitchFamily="34" charset="77"/>
                <a:cs typeface="Al Bayan Plain" pitchFamily="2" charset="-78"/>
              </a:rPr>
              <a:t>Acer </a:t>
            </a:r>
            <a:r>
              <a:rPr lang="en-US" sz="900" dirty="0" err="1">
                <a:solidFill>
                  <a:srgbClr val="1A1D1E"/>
                </a:solidFill>
                <a:effectLst/>
                <a:latin typeface="Arial Rounded MT Bold" panose="020F0704030504030204" pitchFamily="34" charset="77"/>
                <a:cs typeface="Al Bayan Plain" pitchFamily="2" charset="-78"/>
              </a:rPr>
              <a:t>paxii</a:t>
            </a:r>
            <a:r>
              <a:rPr lang="en-US" sz="900" dirty="0">
                <a:solidFill>
                  <a:srgbClr val="1A1D1E"/>
                </a:solidFill>
                <a:effectLst/>
                <a:latin typeface="Arial Rounded MT Bold" panose="020F0704030504030204" pitchFamily="34" charset="77"/>
                <a:cs typeface="Al Bayan Plain" pitchFamily="2" charset="-78"/>
              </a:rPr>
              <a:t> - Evergreen maple</a:t>
            </a:r>
          </a:p>
          <a:p>
            <a:pPr algn="l">
              <a:buFont typeface="+mj-lt"/>
              <a:buAutoNum type="arabicPeriod"/>
            </a:pPr>
            <a:r>
              <a:rPr lang="en-US" sz="900" dirty="0">
                <a:solidFill>
                  <a:srgbClr val="1A1D1E"/>
                </a:solidFill>
                <a:effectLst/>
                <a:latin typeface="Arial Rounded MT Bold" panose="020F0704030504030204" pitchFamily="34" charset="77"/>
                <a:cs typeface="Al Bayan Plain" pitchFamily="2" charset="-78"/>
              </a:rPr>
              <a:t>Acer </a:t>
            </a:r>
            <a:r>
              <a:rPr lang="en-US" sz="900" dirty="0" err="1">
                <a:solidFill>
                  <a:srgbClr val="1A1D1E"/>
                </a:solidFill>
                <a:effectLst/>
                <a:latin typeface="Arial Rounded MT Bold" panose="020F0704030504030204" pitchFamily="34" charset="77"/>
                <a:cs typeface="Al Bayan Plain" pitchFamily="2" charset="-78"/>
              </a:rPr>
              <a:t>palmatum</a:t>
            </a:r>
            <a:r>
              <a:rPr lang="en-US" sz="900" dirty="0">
                <a:solidFill>
                  <a:srgbClr val="1A1D1E"/>
                </a:solidFill>
                <a:effectLst/>
                <a:latin typeface="Arial Rounded MT Bold" panose="020F0704030504030204" pitchFamily="34" charset="77"/>
                <a:cs typeface="Al Bayan Plain" pitchFamily="2" charset="-78"/>
              </a:rPr>
              <a:t> - Japanese maple</a:t>
            </a:r>
          </a:p>
          <a:p>
            <a:pPr algn="l">
              <a:buFont typeface="+mj-lt"/>
              <a:buAutoNum type="arabicPeriod"/>
            </a:pPr>
            <a:r>
              <a:rPr lang="en-US" sz="900" dirty="0">
                <a:solidFill>
                  <a:srgbClr val="1A1D1E"/>
                </a:solidFill>
                <a:effectLst/>
                <a:latin typeface="Arial Rounded MT Bold" panose="020F0704030504030204" pitchFamily="34" charset="77"/>
                <a:cs typeface="Al Bayan Plain" pitchFamily="2" charset="-78"/>
              </a:rPr>
              <a:t>Acer </a:t>
            </a:r>
            <a:r>
              <a:rPr lang="en-US" sz="900" dirty="0" err="1">
                <a:solidFill>
                  <a:srgbClr val="1A1D1E"/>
                </a:solidFill>
                <a:effectLst/>
                <a:latin typeface="Arial Rounded MT Bold" panose="020F0704030504030204" pitchFamily="34" charset="77"/>
                <a:cs typeface="Al Bayan Plain" pitchFamily="2" charset="-78"/>
              </a:rPr>
              <a:t>saccharinum</a:t>
            </a:r>
            <a:r>
              <a:rPr lang="en-US" sz="900" dirty="0">
                <a:solidFill>
                  <a:srgbClr val="1A1D1E"/>
                </a:solidFill>
                <a:effectLst/>
                <a:latin typeface="Arial Rounded MT Bold" panose="020F0704030504030204" pitchFamily="34" charset="77"/>
                <a:cs typeface="Al Bayan Plain" pitchFamily="2" charset="-78"/>
              </a:rPr>
              <a:t> - Silver leaf maple</a:t>
            </a:r>
          </a:p>
          <a:p>
            <a:pPr algn="l">
              <a:buFont typeface="+mj-lt"/>
              <a:buAutoNum type="arabicPeriod"/>
            </a:pPr>
            <a:r>
              <a:rPr lang="en-US" sz="900" dirty="0">
                <a:solidFill>
                  <a:srgbClr val="1A1D1E"/>
                </a:solidFill>
                <a:effectLst/>
                <a:latin typeface="Arial Rounded MT Bold" panose="020F0704030504030204" pitchFamily="34" charset="77"/>
                <a:cs typeface="Al Bayan Plain" pitchFamily="2" charset="-78"/>
              </a:rPr>
              <a:t>Aesculus californica - California buckeye*</a:t>
            </a:r>
          </a:p>
          <a:p>
            <a:pPr algn="l">
              <a:buFont typeface="+mj-lt"/>
              <a:buAutoNum type="arabicPeriod"/>
            </a:pPr>
            <a:r>
              <a:rPr lang="en-US" sz="900" dirty="0">
                <a:solidFill>
                  <a:srgbClr val="1A1D1E"/>
                </a:solidFill>
                <a:effectLst/>
                <a:latin typeface="Arial Rounded MT Bold" panose="020F0704030504030204" pitchFamily="34" charset="77"/>
                <a:cs typeface="Al Bayan Plain" pitchFamily="2" charset="-78"/>
              </a:rPr>
              <a:t>Ailanthus </a:t>
            </a:r>
            <a:r>
              <a:rPr lang="en-US" sz="900" dirty="0" err="1">
                <a:solidFill>
                  <a:srgbClr val="1A1D1E"/>
                </a:solidFill>
                <a:effectLst/>
                <a:latin typeface="Arial Rounded MT Bold" panose="020F0704030504030204" pitchFamily="34" charset="77"/>
                <a:cs typeface="Al Bayan Plain" pitchFamily="2" charset="-78"/>
              </a:rPr>
              <a:t>altissima</a:t>
            </a:r>
            <a:r>
              <a:rPr lang="en-US" sz="900" dirty="0">
                <a:solidFill>
                  <a:srgbClr val="1A1D1E"/>
                </a:solidFill>
                <a:effectLst/>
                <a:latin typeface="Arial Rounded MT Bold" panose="020F0704030504030204" pitchFamily="34" charset="77"/>
                <a:cs typeface="Al Bayan Plain" pitchFamily="2" charset="-78"/>
              </a:rPr>
              <a:t> - Tree of heaven</a:t>
            </a:r>
          </a:p>
          <a:p>
            <a:pPr algn="l">
              <a:buFont typeface="+mj-lt"/>
              <a:buAutoNum type="arabicPeriod"/>
            </a:pPr>
            <a:r>
              <a:rPr lang="en-US" sz="900" dirty="0">
                <a:solidFill>
                  <a:srgbClr val="1A1D1E"/>
                </a:solidFill>
                <a:effectLst/>
                <a:latin typeface="Arial Rounded MT Bold" panose="020F0704030504030204" pitchFamily="34" charset="77"/>
                <a:cs typeface="Al Bayan Plain" pitchFamily="2" charset="-78"/>
              </a:rPr>
              <a:t>Albizia </a:t>
            </a:r>
            <a:r>
              <a:rPr lang="en-US" sz="900" dirty="0" err="1">
                <a:solidFill>
                  <a:srgbClr val="1A1D1E"/>
                </a:solidFill>
                <a:effectLst/>
                <a:latin typeface="Arial Rounded MT Bold" panose="020F0704030504030204" pitchFamily="34" charset="77"/>
                <a:cs typeface="Al Bayan Plain" pitchFamily="2" charset="-78"/>
              </a:rPr>
              <a:t>julibrissin</a:t>
            </a:r>
            <a:r>
              <a:rPr lang="en-US" sz="900" dirty="0">
                <a:solidFill>
                  <a:srgbClr val="1A1D1E"/>
                </a:solidFill>
                <a:effectLst/>
                <a:latin typeface="Arial Rounded MT Bold" panose="020F0704030504030204" pitchFamily="34" charset="77"/>
                <a:cs typeface="Al Bayan Plain" pitchFamily="2" charset="-78"/>
              </a:rPr>
              <a:t> - Mimosa</a:t>
            </a:r>
          </a:p>
          <a:p>
            <a:pPr algn="l">
              <a:buFont typeface="+mj-lt"/>
              <a:buAutoNum type="arabicPeriod"/>
            </a:pPr>
            <a:r>
              <a:rPr lang="en-US" sz="900" dirty="0">
                <a:solidFill>
                  <a:srgbClr val="1A1D1E"/>
                </a:solidFill>
                <a:effectLst/>
                <a:latin typeface="Arial Rounded MT Bold" panose="020F0704030504030204" pitchFamily="34" charset="77"/>
                <a:cs typeface="Al Bayan Plain" pitchFamily="2" charset="-78"/>
              </a:rPr>
              <a:t>Alectryon excelsus - Titoki</a:t>
            </a:r>
          </a:p>
          <a:p>
            <a:pPr algn="l">
              <a:buFont typeface="+mj-lt"/>
              <a:buAutoNum type="arabicPeriod"/>
            </a:pPr>
            <a:r>
              <a:rPr lang="en-US" sz="900" dirty="0">
                <a:solidFill>
                  <a:srgbClr val="1A1D1E"/>
                </a:solidFill>
                <a:effectLst/>
                <a:latin typeface="Arial Rounded MT Bold" panose="020F0704030504030204" pitchFamily="34" charset="77"/>
                <a:cs typeface="Al Bayan Plain" pitchFamily="2" charset="-78"/>
              </a:rPr>
              <a:t>Alnus </a:t>
            </a:r>
            <a:r>
              <a:rPr lang="en-US" sz="900" dirty="0" err="1">
                <a:solidFill>
                  <a:srgbClr val="1A1D1E"/>
                </a:solidFill>
                <a:effectLst/>
                <a:latin typeface="Arial Rounded MT Bold" panose="020F0704030504030204" pitchFamily="34" charset="77"/>
                <a:cs typeface="Al Bayan Plain" pitchFamily="2" charset="-78"/>
              </a:rPr>
              <a:t>rhombifolia</a:t>
            </a:r>
            <a:r>
              <a:rPr lang="en-US" sz="900" dirty="0">
                <a:solidFill>
                  <a:srgbClr val="1A1D1E"/>
                </a:solidFill>
                <a:effectLst/>
                <a:latin typeface="Arial Rounded MT Bold" panose="020F0704030504030204" pitchFamily="34" charset="77"/>
                <a:cs typeface="Al Bayan Plain" pitchFamily="2" charset="-78"/>
              </a:rPr>
              <a:t> - White alder*</a:t>
            </a:r>
          </a:p>
          <a:p>
            <a:pPr algn="l">
              <a:buFont typeface="+mj-lt"/>
              <a:buAutoNum type="arabicPeriod"/>
            </a:pPr>
            <a:r>
              <a:rPr lang="en-US" sz="900" dirty="0" err="1">
                <a:solidFill>
                  <a:srgbClr val="1A1D1E"/>
                </a:solidFill>
                <a:effectLst/>
                <a:latin typeface="Arial Rounded MT Bold" panose="020F0704030504030204" pitchFamily="34" charset="77"/>
                <a:cs typeface="Al Bayan Plain" pitchFamily="2" charset="-78"/>
              </a:rPr>
              <a:t>Archontophoenix</a:t>
            </a:r>
            <a:r>
              <a:rPr lang="en-US" sz="900" dirty="0">
                <a:solidFill>
                  <a:srgbClr val="1A1D1E"/>
                </a:solidFill>
                <a:effectLst/>
                <a:latin typeface="Arial Rounded MT Bold" panose="020F0704030504030204" pitchFamily="34" charset="77"/>
                <a:cs typeface="Al Bayan Plain" pitchFamily="2" charset="-78"/>
              </a:rPr>
              <a:t> </a:t>
            </a:r>
            <a:r>
              <a:rPr lang="en-US" sz="900" dirty="0" err="1">
                <a:solidFill>
                  <a:srgbClr val="1A1D1E"/>
                </a:solidFill>
                <a:effectLst/>
                <a:latin typeface="Arial Rounded MT Bold" panose="020F0704030504030204" pitchFamily="34" charset="77"/>
                <a:cs typeface="Al Bayan Plain" pitchFamily="2" charset="-78"/>
              </a:rPr>
              <a:t>cunninghamiana</a:t>
            </a:r>
            <a:r>
              <a:rPr lang="en-US" sz="900" dirty="0">
                <a:solidFill>
                  <a:srgbClr val="1A1D1E"/>
                </a:solidFill>
                <a:effectLst/>
                <a:latin typeface="Arial Rounded MT Bold" panose="020F0704030504030204" pitchFamily="34" charset="77"/>
                <a:cs typeface="Al Bayan Plain" pitchFamily="2" charset="-78"/>
              </a:rPr>
              <a:t> - King palm</a:t>
            </a:r>
          </a:p>
          <a:p>
            <a:pPr algn="l">
              <a:buFont typeface="+mj-lt"/>
              <a:buAutoNum type="arabicPeriod"/>
            </a:pPr>
            <a:r>
              <a:rPr lang="en-US" sz="900" dirty="0">
                <a:solidFill>
                  <a:srgbClr val="1A1D1E"/>
                </a:solidFill>
                <a:effectLst/>
                <a:latin typeface="Arial Rounded MT Bold" panose="020F0704030504030204" pitchFamily="34" charset="77"/>
                <a:cs typeface="Al Bayan Plain" pitchFamily="2" charset="-78"/>
              </a:rPr>
              <a:t>Baccharis </a:t>
            </a:r>
            <a:r>
              <a:rPr lang="en-US" sz="900" dirty="0" err="1">
                <a:solidFill>
                  <a:srgbClr val="1A1D1E"/>
                </a:solidFill>
                <a:effectLst/>
                <a:latin typeface="Arial Rounded MT Bold" panose="020F0704030504030204" pitchFamily="34" charset="77"/>
                <a:cs typeface="Al Bayan Plain" pitchFamily="2" charset="-78"/>
              </a:rPr>
              <a:t>salicifolia</a:t>
            </a:r>
            <a:r>
              <a:rPr lang="en-US" sz="900" dirty="0">
                <a:solidFill>
                  <a:srgbClr val="1A1D1E"/>
                </a:solidFill>
                <a:effectLst/>
                <a:latin typeface="Arial Rounded MT Bold" panose="020F0704030504030204" pitchFamily="34" charset="77"/>
                <a:cs typeface="Al Bayan Plain" pitchFamily="2" charset="-78"/>
              </a:rPr>
              <a:t> - Mule fat*</a:t>
            </a:r>
          </a:p>
          <a:p>
            <a:pPr algn="l">
              <a:buFont typeface="+mj-lt"/>
              <a:buAutoNum type="arabicPeriod"/>
            </a:pPr>
            <a:r>
              <a:rPr lang="en-US" sz="900" dirty="0">
                <a:solidFill>
                  <a:srgbClr val="1A1D1E"/>
                </a:solidFill>
                <a:effectLst/>
                <a:latin typeface="Arial Rounded MT Bold" panose="020F0704030504030204" pitchFamily="34" charset="77"/>
                <a:cs typeface="Al Bayan Plain" pitchFamily="2" charset="-78"/>
              </a:rPr>
              <a:t>Bauhinia </a:t>
            </a:r>
            <a:r>
              <a:rPr lang="en-US" sz="900" dirty="0" err="1">
                <a:solidFill>
                  <a:srgbClr val="1A1D1E"/>
                </a:solidFill>
                <a:effectLst/>
                <a:latin typeface="Arial Rounded MT Bold" panose="020F0704030504030204" pitchFamily="34" charset="77"/>
                <a:cs typeface="Al Bayan Plain" pitchFamily="2" charset="-78"/>
              </a:rPr>
              <a:t>variegata</a:t>
            </a:r>
            <a:r>
              <a:rPr lang="en-US" sz="900" dirty="0">
                <a:solidFill>
                  <a:srgbClr val="1A1D1E"/>
                </a:solidFill>
                <a:effectLst/>
                <a:latin typeface="Arial Rounded MT Bold" panose="020F0704030504030204" pitchFamily="34" charset="77"/>
                <a:cs typeface="Al Bayan Plain" pitchFamily="2" charset="-78"/>
              </a:rPr>
              <a:t> - Purple orchid tree</a:t>
            </a:r>
          </a:p>
          <a:p>
            <a:pPr algn="l">
              <a:buFont typeface="+mj-lt"/>
              <a:buAutoNum type="arabicPeriod"/>
            </a:pPr>
            <a:r>
              <a:rPr lang="en-US" sz="900" dirty="0">
                <a:solidFill>
                  <a:srgbClr val="1A1D1E"/>
                </a:solidFill>
                <a:effectLst/>
                <a:latin typeface="Arial Rounded MT Bold" panose="020F0704030504030204" pitchFamily="34" charset="77"/>
                <a:cs typeface="Al Bayan Plain" pitchFamily="2" charset="-78"/>
              </a:rPr>
              <a:t>Brachychiton </a:t>
            </a:r>
            <a:r>
              <a:rPr lang="en-US" sz="900" dirty="0" err="1">
                <a:solidFill>
                  <a:srgbClr val="1A1D1E"/>
                </a:solidFill>
                <a:effectLst/>
                <a:latin typeface="Arial Rounded MT Bold" panose="020F0704030504030204" pitchFamily="34" charset="77"/>
                <a:cs typeface="Al Bayan Plain" pitchFamily="2" charset="-78"/>
              </a:rPr>
              <a:t>populneus</a:t>
            </a:r>
            <a:r>
              <a:rPr lang="en-US" sz="900" dirty="0">
                <a:solidFill>
                  <a:srgbClr val="1A1D1E"/>
                </a:solidFill>
                <a:effectLst/>
                <a:latin typeface="Arial Rounded MT Bold" panose="020F0704030504030204" pitchFamily="34" charset="77"/>
                <a:cs typeface="Al Bayan Plain" pitchFamily="2" charset="-78"/>
              </a:rPr>
              <a:t> - </a:t>
            </a:r>
            <a:r>
              <a:rPr lang="en-US" sz="900" dirty="0" err="1">
                <a:solidFill>
                  <a:srgbClr val="1A1D1E"/>
                </a:solidFill>
                <a:effectLst/>
                <a:latin typeface="Arial Rounded MT Bold" panose="020F0704030504030204" pitchFamily="34" charset="77"/>
                <a:cs typeface="Al Bayan Plain" pitchFamily="2" charset="-78"/>
              </a:rPr>
              <a:t>Kurrajong</a:t>
            </a:r>
            <a:endParaRPr lang="en-US" sz="900" dirty="0">
              <a:solidFill>
                <a:srgbClr val="1A1D1E"/>
              </a:solidFill>
              <a:effectLst/>
              <a:latin typeface="Arial Rounded MT Bold" panose="020F0704030504030204" pitchFamily="34" charset="77"/>
              <a:cs typeface="Al Bayan Plain" pitchFamily="2" charset="-78"/>
            </a:endParaRPr>
          </a:p>
          <a:p>
            <a:pPr algn="l">
              <a:buFont typeface="+mj-lt"/>
              <a:buAutoNum type="arabicPeriod"/>
            </a:pPr>
            <a:r>
              <a:rPr lang="en-US" sz="900" dirty="0">
                <a:solidFill>
                  <a:srgbClr val="1A1D1E"/>
                </a:solidFill>
                <a:effectLst/>
                <a:latin typeface="Arial Rounded MT Bold" panose="020F0704030504030204" pitchFamily="34" charset="77"/>
                <a:cs typeface="Al Bayan Plain" pitchFamily="2" charset="-78"/>
              </a:rPr>
              <a:t>Camellia </a:t>
            </a:r>
            <a:r>
              <a:rPr lang="en-US" sz="900" dirty="0" err="1">
                <a:solidFill>
                  <a:srgbClr val="1A1D1E"/>
                </a:solidFill>
                <a:effectLst/>
                <a:latin typeface="Arial Rounded MT Bold" panose="020F0704030504030204" pitchFamily="34" charset="77"/>
                <a:cs typeface="Al Bayan Plain" pitchFamily="2" charset="-78"/>
              </a:rPr>
              <a:t>semiserrata</a:t>
            </a:r>
            <a:r>
              <a:rPr lang="en-US" sz="900" dirty="0">
                <a:solidFill>
                  <a:srgbClr val="1A1D1E"/>
                </a:solidFill>
                <a:effectLst/>
                <a:latin typeface="Arial Rounded MT Bold" panose="020F0704030504030204" pitchFamily="34" charset="77"/>
                <a:cs typeface="Al Bayan Plain" pitchFamily="2" charset="-78"/>
              </a:rPr>
              <a:t> - Camellia</a:t>
            </a:r>
          </a:p>
          <a:p>
            <a:pPr algn="l">
              <a:buFont typeface="+mj-lt"/>
              <a:buAutoNum type="arabicPeriod"/>
            </a:pPr>
            <a:r>
              <a:rPr lang="en-US" sz="900" dirty="0">
                <a:solidFill>
                  <a:srgbClr val="1A1D1E"/>
                </a:solidFill>
                <a:effectLst/>
                <a:latin typeface="Arial Rounded MT Bold" panose="020F0704030504030204" pitchFamily="34" charset="77"/>
                <a:cs typeface="Al Bayan Plain" pitchFamily="2" charset="-78"/>
              </a:rPr>
              <a:t>Castanospermum </a:t>
            </a:r>
            <a:r>
              <a:rPr lang="en-US" sz="900" dirty="0" err="1">
                <a:solidFill>
                  <a:srgbClr val="1A1D1E"/>
                </a:solidFill>
                <a:effectLst/>
                <a:latin typeface="Arial Rounded MT Bold" panose="020F0704030504030204" pitchFamily="34" charset="77"/>
                <a:cs typeface="Al Bayan Plain" pitchFamily="2" charset="-78"/>
              </a:rPr>
              <a:t>australe</a:t>
            </a:r>
            <a:r>
              <a:rPr lang="en-US" sz="900" dirty="0">
                <a:solidFill>
                  <a:srgbClr val="1A1D1E"/>
                </a:solidFill>
                <a:effectLst/>
                <a:latin typeface="Arial Rounded MT Bold" panose="020F0704030504030204" pitchFamily="34" charset="77"/>
                <a:cs typeface="Al Bayan Plain" pitchFamily="2" charset="-78"/>
              </a:rPr>
              <a:t> - Moreton Bay chestnut</a:t>
            </a:r>
          </a:p>
          <a:p>
            <a:pPr algn="l">
              <a:buFont typeface="+mj-lt"/>
              <a:buAutoNum type="arabicPeriod"/>
            </a:pPr>
            <a:r>
              <a:rPr lang="en-US" sz="900" dirty="0">
                <a:solidFill>
                  <a:srgbClr val="1A1D1E"/>
                </a:solidFill>
                <a:effectLst/>
                <a:latin typeface="Arial Rounded MT Bold" panose="020F0704030504030204" pitchFamily="34" charset="77"/>
                <a:cs typeface="Al Bayan Plain" pitchFamily="2" charset="-78"/>
              </a:rPr>
              <a:t>Casuarina </a:t>
            </a:r>
            <a:r>
              <a:rPr lang="en-US" sz="900" dirty="0" err="1">
                <a:solidFill>
                  <a:srgbClr val="1A1D1E"/>
                </a:solidFill>
                <a:effectLst/>
                <a:latin typeface="Arial Rounded MT Bold" panose="020F0704030504030204" pitchFamily="34" charset="77"/>
                <a:cs typeface="Al Bayan Plain" pitchFamily="2" charset="-78"/>
              </a:rPr>
              <a:t>equisetifolia</a:t>
            </a:r>
            <a:r>
              <a:rPr lang="en-US" sz="900" dirty="0">
                <a:solidFill>
                  <a:srgbClr val="1A1D1E"/>
                </a:solidFill>
                <a:effectLst/>
                <a:latin typeface="Arial Rounded MT Bold" panose="020F0704030504030204" pitchFamily="34" charset="77"/>
                <a:cs typeface="Al Bayan Plain" pitchFamily="2" charset="-78"/>
              </a:rPr>
              <a:t> - Australian pine tree </a:t>
            </a:r>
          </a:p>
          <a:p>
            <a:pPr algn="l">
              <a:buFont typeface="+mj-lt"/>
              <a:buAutoNum type="arabicPeriod"/>
            </a:pPr>
            <a:r>
              <a:rPr lang="en-US" sz="900" dirty="0">
                <a:solidFill>
                  <a:srgbClr val="1A1D1E"/>
                </a:solidFill>
                <a:effectLst/>
                <a:latin typeface="Arial Rounded MT Bold" panose="020F0704030504030204" pitchFamily="34" charset="77"/>
                <a:cs typeface="Al Bayan Plain" pitchFamily="2" charset="-78"/>
              </a:rPr>
              <a:t>Cocculus </a:t>
            </a:r>
            <a:r>
              <a:rPr lang="en-US" sz="900" dirty="0" err="1">
                <a:solidFill>
                  <a:srgbClr val="1A1D1E"/>
                </a:solidFill>
                <a:effectLst/>
                <a:latin typeface="Arial Rounded MT Bold" panose="020F0704030504030204" pitchFamily="34" charset="77"/>
                <a:cs typeface="Al Bayan Plain" pitchFamily="2" charset="-78"/>
              </a:rPr>
              <a:t>laurifolius</a:t>
            </a:r>
            <a:r>
              <a:rPr lang="en-US" sz="900" dirty="0">
                <a:solidFill>
                  <a:srgbClr val="1A1D1E"/>
                </a:solidFill>
                <a:effectLst/>
                <a:latin typeface="Arial Rounded MT Bold" panose="020F0704030504030204" pitchFamily="34" charset="77"/>
                <a:cs typeface="Al Bayan Plain" pitchFamily="2" charset="-78"/>
              </a:rPr>
              <a:t> - Laurel leaf </a:t>
            </a:r>
            <a:r>
              <a:rPr lang="en-US" sz="900" dirty="0" err="1">
                <a:solidFill>
                  <a:srgbClr val="1A1D1E"/>
                </a:solidFill>
                <a:effectLst/>
                <a:latin typeface="Arial Rounded MT Bold" panose="020F0704030504030204" pitchFamily="34" charset="77"/>
                <a:cs typeface="Al Bayan Plain" pitchFamily="2" charset="-78"/>
              </a:rPr>
              <a:t>snailseed</a:t>
            </a:r>
            <a:r>
              <a:rPr lang="en-US" sz="900" dirty="0">
                <a:solidFill>
                  <a:srgbClr val="1A1D1E"/>
                </a:solidFill>
                <a:effectLst/>
                <a:latin typeface="Arial Rounded MT Bold" panose="020F0704030504030204" pitchFamily="34" charset="77"/>
                <a:cs typeface="Al Bayan Plain" pitchFamily="2" charset="-78"/>
              </a:rPr>
              <a:t> tree</a:t>
            </a:r>
          </a:p>
          <a:p>
            <a:pPr algn="l">
              <a:buFont typeface="+mj-lt"/>
              <a:buAutoNum type="arabicPeriod"/>
            </a:pPr>
            <a:r>
              <a:rPr lang="en-US" sz="900" dirty="0" err="1">
                <a:solidFill>
                  <a:srgbClr val="1A1D1E"/>
                </a:solidFill>
                <a:effectLst/>
                <a:latin typeface="Arial Rounded MT Bold" panose="020F0704030504030204" pitchFamily="34" charset="77"/>
                <a:cs typeface="Al Bayan Plain" pitchFamily="2" charset="-78"/>
              </a:rPr>
              <a:t>Corymbia</a:t>
            </a:r>
            <a:r>
              <a:rPr lang="en-US" sz="900" dirty="0">
                <a:solidFill>
                  <a:srgbClr val="1A1D1E"/>
                </a:solidFill>
                <a:effectLst/>
                <a:latin typeface="Arial Rounded MT Bold" panose="020F0704030504030204" pitchFamily="34" charset="77"/>
                <a:cs typeface="Al Bayan Plain" pitchFamily="2" charset="-78"/>
              </a:rPr>
              <a:t> </a:t>
            </a:r>
            <a:r>
              <a:rPr lang="en-US" sz="900" dirty="0" err="1">
                <a:solidFill>
                  <a:srgbClr val="1A1D1E"/>
                </a:solidFill>
                <a:effectLst/>
                <a:latin typeface="Arial Rounded MT Bold" panose="020F0704030504030204" pitchFamily="34" charset="77"/>
                <a:cs typeface="Al Bayan Plain" pitchFamily="2" charset="-78"/>
              </a:rPr>
              <a:t>ficifolia</a:t>
            </a:r>
            <a:r>
              <a:rPr lang="en-US" sz="900" dirty="0">
                <a:solidFill>
                  <a:srgbClr val="1A1D1E"/>
                </a:solidFill>
                <a:effectLst/>
                <a:latin typeface="Arial Rounded MT Bold" panose="020F0704030504030204" pitchFamily="34" charset="77"/>
                <a:cs typeface="Al Bayan Plain" pitchFamily="2" charset="-78"/>
              </a:rPr>
              <a:t> - Red flowering gum</a:t>
            </a:r>
          </a:p>
          <a:p>
            <a:pPr algn="l">
              <a:buFont typeface="+mj-lt"/>
              <a:buAutoNum type="arabicPeriod"/>
            </a:pPr>
            <a:r>
              <a:rPr lang="en-US" sz="900" dirty="0" err="1">
                <a:solidFill>
                  <a:srgbClr val="1A1D1E"/>
                </a:solidFill>
                <a:effectLst/>
                <a:latin typeface="Arial Rounded MT Bold" panose="020F0704030504030204" pitchFamily="34" charset="77"/>
                <a:cs typeface="Al Bayan Plain" pitchFamily="2" charset="-78"/>
              </a:rPr>
              <a:t>Cupaniopsis</a:t>
            </a:r>
            <a:r>
              <a:rPr lang="en-US" sz="900" dirty="0">
                <a:solidFill>
                  <a:srgbClr val="1A1D1E"/>
                </a:solidFill>
                <a:effectLst/>
                <a:latin typeface="Arial Rounded MT Bold" panose="020F0704030504030204" pitchFamily="34" charset="77"/>
                <a:cs typeface="Al Bayan Plain" pitchFamily="2" charset="-78"/>
              </a:rPr>
              <a:t> </a:t>
            </a:r>
            <a:r>
              <a:rPr lang="en-US" sz="900" dirty="0" err="1">
                <a:solidFill>
                  <a:srgbClr val="1A1D1E"/>
                </a:solidFill>
                <a:effectLst/>
                <a:latin typeface="Arial Rounded MT Bold" panose="020F0704030504030204" pitchFamily="34" charset="77"/>
                <a:cs typeface="Al Bayan Plain" pitchFamily="2" charset="-78"/>
              </a:rPr>
              <a:t>anacardioides</a:t>
            </a:r>
            <a:r>
              <a:rPr lang="en-US" sz="900" dirty="0">
                <a:solidFill>
                  <a:srgbClr val="1A1D1E"/>
                </a:solidFill>
                <a:effectLst/>
                <a:latin typeface="Arial Rounded MT Bold" panose="020F0704030504030204" pitchFamily="34" charset="77"/>
                <a:cs typeface="Al Bayan Plain" pitchFamily="2" charset="-78"/>
              </a:rPr>
              <a:t> - Carrotwood</a:t>
            </a:r>
          </a:p>
          <a:p>
            <a:pPr algn="l">
              <a:buFont typeface="+mj-lt"/>
              <a:buAutoNum type="arabicPeriod"/>
            </a:pPr>
            <a:r>
              <a:rPr lang="en-US" sz="900" dirty="0">
                <a:solidFill>
                  <a:srgbClr val="1A1D1E"/>
                </a:solidFill>
                <a:effectLst/>
                <a:latin typeface="Arial Rounded MT Bold" panose="020F0704030504030204" pitchFamily="34" charset="77"/>
                <a:cs typeface="Al Bayan Plain" pitchFamily="2" charset="-78"/>
              </a:rPr>
              <a:t>Dombeya </a:t>
            </a:r>
            <a:r>
              <a:rPr lang="en-US" sz="900" dirty="0" err="1">
                <a:solidFill>
                  <a:srgbClr val="1A1D1E"/>
                </a:solidFill>
                <a:effectLst/>
                <a:latin typeface="Arial Rounded MT Bold" panose="020F0704030504030204" pitchFamily="34" charset="77"/>
                <a:cs typeface="Al Bayan Plain" pitchFamily="2" charset="-78"/>
              </a:rPr>
              <a:t>cacuminum</a:t>
            </a:r>
            <a:r>
              <a:rPr lang="en-US" sz="900" dirty="0">
                <a:solidFill>
                  <a:srgbClr val="1A1D1E"/>
                </a:solidFill>
                <a:effectLst/>
                <a:latin typeface="Arial Rounded MT Bold" panose="020F0704030504030204" pitchFamily="34" charset="77"/>
                <a:cs typeface="Al Bayan Plain" pitchFamily="2" charset="-78"/>
              </a:rPr>
              <a:t> - Strawberry tree</a:t>
            </a:r>
          </a:p>
          <a:p>
            <a:pPr algn="l">
              <a:buFont typeface="+mj-lt"/>
              <a:buAutoNum type="arabicPeriod"/>
            </a:pPr>
            <a:r>
              <a:rPr lang="en-US" sz="900" dirty="0">
                <a:solidFill>
                  <a:srgbClr val="1A1D1E"/>
                </a:solidFill>
                <a:effectLst/>
                <a:latin typeface="Arial Rounded MT Bold" panose="020F0704030504030204" pitchFamily="34" charset="77"/>
                <a:cs typeface="Al Bayan Plain" pitchFamily="2" charset="-78"/>
              </a:rPr>
              <a:t>Erythrina </a:t>
            </a:r>
            <a:r>
              <a:rPr lang="en-US" sz="900" dirty="0" err="1">
                <a:solidFill>
                  <a:srgbClr val="1A1D1E"/>
                </a:solidFill>
                <a:effectLst/>
                <a:latin typeface="Arial Rounded MT Bold" panose="020F0704030504030204" pitchFamily="34" charset="77"/>
                <a:cs typeface="Al Bayan Plain" pitchFamily="2" charset="-78"/>
              </a:rPr>
              <a:t>caffra</a:t>
            </a:r>
            <a:r>
              <a:rPr lang="en-US" sz="900" dirty="0">
                <a:solidFill>
                  <a:srgbClr val="1A1D1E"/>
                </a:solidFill>
                <a:effectLst/>
                <a:latin typeface="Arial Rounded MT Bold" panose="020F0704030504030204" pitchFamily="34" charset="77"/>
                <a:cs typeface="Al Bayan Plain" pitchFamily="2" charset="-78"/>
              </a:rPr>
              <a:t> - Coast coral tree</a:t>
            </a:r>
          </a:p>
          <a:p>
            <a:pPr algn="l">
              <a:buFont typeface="+mj-lt"/>
              <a:buAutoNum type="arabicPeriod"/>
            </a:pPr>
            <a:r>
              <a:rPr lang="en-US" sz="900" dirty="0">
                <a:solidFill>
                  <a:srgbClr val="1A1D1E"/>
                </a:solidFill>
                <a:effectLst/>
                <a:latin typeface="Arial Rounded MT Bold" panose="020F0704030504030204" pitchFamily="34" charset="77"/>
                <a:cs typeface="Al Bayan Plain" pitchFamily="2" charset="-78"/>
              </a:rPr>
              <a:t>Erythrina </a:t>
            </a:r>
            <a:r>
              <a:rPr lang="en-US" sz="900" dirty="0" err="1">
                <a:solidFill>
                  <a:srgbClr val="1A1D1E"/>
                </a:solidFill>
                <a:effectLst/>
                <a:latin typeface="Arial Rounded MT Bold" panose="020F0704030504030204" pitchFamily="34" charset="77"/>
                <a:cs typeface="Al Bayan Plain" pitchFamily="2" charset="-78"/>
              </a:rPr>
              <a:t>coralloides</a:t>
            </a:r>
            <a:r>
              <a:rPr lang="en-US" sz="900" dirty="0">
                <a:solidFill>
                  <a:srgbClr val="1A1D1E"/>
                </a:solidFill>
                <a:effectLst/>
                <a:latin typeface="Arial Rounded MT Bold" panose="020F0704030504030204" pitchFamily="34" charset="77"/>
                <a:cs typeface="Al Bayan Plain" pitchFamily="2" charset="-78"/>
              </a:rPr>
              <a:t> - Coral tree</a:t>
            </a:r>
          </a:p>
        </p:txBody>
      </p:sp>
      <p:sp>
        <p:nvSpPr>
          <p:cNvPr id="4" name="Content Placeholder 3"/>
          <p:cNvSpPr>
            <a:spLocks noGrp="1"/>
          </p:cNvSpPr>
          <p:nvPr>
            <p:ph sz="quarter" idx="2"/>
          </p:nvPr>
        </p:nvSpPr>
        <p:spPr>
          <a:xfrm>
            <a:off x="4844901" y="1589566"/>
            <a:ext cx="3886200" cy="5268433"/>
          </a:xfrm>
        </p:spPr>
        <p:txBody>
          <a:bodyPr>
            <a:normAutofit fontScale="25000" lnSpcReduction="20000"/>
          </a:bodyPr>
          <a:lstStyle/>
          <a:p>
            <a:pPr algn="l">
              <a:buFont typeface="+mj-lt"/>
              <a:buAutoNum type="arabicPeriod"/>
            </a:pPr>
            <a:r>
              <a:rPr lang="en-US" sz="3200" b="0" i="1" dirty="0">
                <a:solidFill>
                  <a:srgbClr val="1A1D1E"/>
                </a:solidFill>
                <a:effectLst/>
                <a:latin typeface="Arial Rounded MT Bold" panose="020F0704030504030204" pitchFamily="34" charset="77"/>
              </a:rPr>
              <a:t>Ficus </a:t>
            </a:r>
            <a:r>
              <a:rPr lang="en-US" sz="3200" b="0" i="1" dirty="0" err="1">
                <a:solidFill>
                  <a:srgbClr val="1A1D1E"/>
                </a:solidFill>
                <a:effectLst/>
                <a:latin typeface="Arial Rounded MT Bold" panose="020F0704030504030204" pitchFamily="34" charset="77"/>
              </a:rPr>
              <a:t>altissima</a:t>
            </a:r>
            <a:r>
              <a:rPr lang="en-US" sz="3200" b="0" i="0" dirty="0">
                <a:solidFill>
                  <a:srgbClr val="1A1D1E"/>
                </a:solidFill>
                <a:effectLst/>
                <a:latin typeface="Arial Rounded MT Bold" panose="020F0704030504030204" pitchFamily="34" charset="77"/>
              </a:rPr>
              <a:t> - Council tree</a:t>
            </a:r>
          </a:p>
          <a:p>
            <a:pPr algn="l">
              <a:buFont typeface="+mj-lt"/>
              <a:buAutoNum type="arabicPeriod"/>
            </a:pPr>
            <a:r>
              <a:rPr lang="en-US" sz="3200" b="0" i="1" dirty="0">
                <a:solidFill>
                  <a:srgbClr val="1A1D1E"/>
                </a:solidFill>
                <a:effectLst/>
                <a:latin typeface="Arial Rounded MT Bold" panose="020F0704030504030204" pitchFamily="34" charset="77"/>
              </a:rPr>
              <a:t>Ficus </a:t>
            </a:r>
            <a:r>
              <a:rPr lang="en-US" sz="3200" b="0" i="1" dirty="0" err="1">
                <a:solidFill>
                  <a:srgbClr val="1A1D1E"/>
                </a:solidFill>
                <a:effectLst/>
                <a:latin typeface="Arial Rounded MT Bold" panose="020F0704030504030204" pitchFamily="34" charset="77"/>
              </a:rPr>
              <a:t>carica</a:t>
            </a:r>
            <a:r>
              <a:rPr lang="en-US" sz="3200" b="0" i="0" dirty="0">
                <a:solidFill>
                  <a:srgbClr val="1A1D1E"/>
                </a:solidFill>
                <a:effectLst/>
                <a:latin typeface="Arial Rounded MT Bold" panose="020F0704030504030204" pitchFamily="34" charset="77"/>
              </a:rPr>
              <a:t> - Black mission fig</a:t>
            </a:r>
          </a:p>
          <a:p>
            <a:pPr algn="l">
              <a:buFont typeface="+mj-lt"/>
              <a:buAutoNum type="arabicPeriod"/>
            </a:pPr>
            <a:r>
              <a:rPr lang="en-US" sz="3200" b="0" i="1" dirty="0">
                <a:solidFill>
                  <a:srgbClr val="1A1D1E"/>
                </a:solidFill>
                <a:effectLst/>
                <a:latin typeface="Arial Rounded MT Bold" panose="020F0704030504030204" pitchFamily="34" charset="77"/>
              </a:rPr>
              <a:t>Gleditsia </a:t>
            </a:r>
            <a:r>
              <a:rPr lang="en-US" sz="3200" b="0" i="1" dirty="0" err="1">
                <a:solidFill>
                  <a:srgbClr val="1A1D1E"/>
                </a:solidFill>
                <a:effectLst/>
                <a:latin typeface="Arial Rounded MT Bold" panose="020F0704030504030204" pitchFamily="34" charset="77"/>
              </a:rPr>
              <a:t>triacanthos</a:t>
            </a:r>
            <a:r>
              <a:rPr lang="en-US" sz="3200" b="0" i="0" dirty="0">
                <a:solidFill>
                  <a:srgbClr val="1A1D1E"/>
                </a:solidFill>
                <a:effectLst/>
                <a:latin typeface="Arial Rounded MT Bold" panose="020F0704030504030204" pitchFamily="34" charset="77"/>
              </a:rPr>
              <a:t> - Honey locust</a:t>
            </a:r>
          </a:p>
          <a:p>
            <a:pPr algn="l">
              <a:buFont typeface="+mj-lt"/>
              <a:buAutoNum type="arabicPeriod"/>
            </a:pPr>
            <a:r>
              <a:rPr lang="en-US" sz="3200" b="0" i="1" dirty="0" err="1">
                <a:solidFill>
                  <a:srgbClr val="1A1D1E"/>
                </a:solidFill>
                <a:effectLst/>
                <a:latin typeface="Arial Rounded MT Bold" panose="020F0704030504030204" pitchFamily="34" charset="77"/>
              </a:rPr>
              <a:t>Harpullia</a:t>
            </a:r>
            <a:r>
              <a:rPr lang="en-US" sz="3200" b="0" i="1" dirty="0">
                <a:solidFill>
                  <a:srgbClr val="1A1D1E"/>
                </a:solidFill>
                <a:effectLst/>
                <a:latin typeface="Arial Rounded MT Bold" panose="020F0704030504030204" pitchFamily="34" charset="77"/>
              </a:rPr>
              <a:t> pendula</a:t>
            </a:r>
            <a:r>
              <a:rPr lang="en-US" sz="3200" b="0" i="0" dirty="0">
                <a:solidFill>
                  <a:srgbClr val="1A1D1E"/>
                </a:solidFill>
                <a:effectLst/>
                <a:latin typeface="Arial Rounded MT Bold" panose="020F0704030504030204" pitchFamily="34" charset="77"/>
              </a:rPr>
              <a:t> - Tulip wood</a:t>
            </a:r>
          </a:p>
          <a:p>
            <a:pPr algn="l">
              <a:buFont typeface="+mj-lt"/>
              <a:buAutoNum type="arabicPeriod"/>
            </a:pPr>
            <a:r>
              <a:rPr lang="en-US" sz="3200" b="0" i="1" dirty="0" err="1">
                <a:solidFill>
                  <a:srgbClr val="1A1D1E"/>
                </a:solidFill>
                <a:effectLst/>
                <a:latin typeface="Arial Rounded MT Bold" panose="020F0704030504030204" pitchFamily="34" charset="77"/>
              </a:rPr>
              <a:t>Howea</a:t>
            </a:r>
            <a:r>
              <a:rPr lang="en-US" sz="3200" b="0" i="1" dirty="0">
                <a:solidFill>
                  <a:srgbClr val="1A1D1E"/>
                </a:solidFill>
                <a:effectLst/>
                <a:latin typeface="Arial Rounded MT Bold" panose="020F0704030504030204" pitchFamily="34" charset="77"/>
              </a:rPr>
              <a:t> </a:t>
            </a:r>
            <a:r>
              <a:rPr lang="en-US" sz="3200" b="0" i="1" dirty="0" err="1">
                <a:solidFill>
                  <a:srgbClr val="1A1D1E"/>
                </a:solidFill>
                <a:effectLst/>
                <a:latin typeface="Arial Rounded MT Bold" panose="020F0704030504030204" pitchFamily="34" charset="77"/>
              </a:rPr>
              <a:t>forsteriana</a:t>
            </a:r>
            <a:r>
              <a:rPr lang="en-US" sz="3200" b="0" i="0" dirty="0">
                <a:solidFill>
                  <a:srgbClr val="1A1D1E"/>
                </a:solidFill>
                <a:effectLst/>
                <a:latin typeface="Arial Rounded MT Bold" panose="020F0704030504030204" pitchFamily="34" charset="77"/>
              </a:rPr>
              <a:t> - Kentia palm</a:t>
            </a:r>
          </a:p>
          <a:p>
            <a:pPr algn="l">
              <a:buFont typeface="+mj-lt"/>
              <a:buAutoNum type="arabicPeriod"/>
            </a:pPr>
            <a:r>
              <a:rPr lang="en-US" sz="3200" b="0" i="1" dirty="0">
                <a:solidFill>
                  <a:srgbClr val="1A1D1E"/>
                </a:solidFill>
                <a:effectLst/>
                <a:latin typeface="Arial Rounded MT Bold" panose="020F0704030504030204" pitchFamily="34" charset="77"/>
              </a:rPr>
              <a:t>Ilex </a:t>
            </a:r>
            <a:r>
              <a:rPr lang="en-US" sz="3200" b="0" i="1" dirty="0" err="1">
                <a:solidFill>
                  <a:srgbClr val="1A1D1E"/>
                </a:solidFill>
                <a:effectLst/>
                <a:latin typeface="Arial Rounded MT Bold" panose="020F0704030504030204" pitchFamily="34" charset="77"/>
              </a:rPr>
              <a:t>cornuta</a:t>
            </a:r>
            <a:r>
              <a:rPr lang="en-US" sz="3200" b="0" i="1" dirty="0">
                <a:solidFill>
                  <a:srgbClr val="1A1D1E"/>
                </a:solidFill>
                <a:effectLst/>
                <a:latin typeface="Arial Rounded MT Bold" panose="020F0704030504030204" pitchFamily="34" charset="77"/>
              </a:rPr>
              <a:t> - </a:t>
            </a:r>
            <a:r>
              <a:rPr lang="en-US" sz="3200" b="0" i="0" dirty="0">
                <a:solidFill>
                  <a:srgbClr val="1A1D1E"/>
                </a:solidFill>
                <a:effectLst/>
                <a:latin typeface="Arial Rounded MT Bold" panose="020F0704030504030204" pitchFamily="34" charset="77"/>
              </a:rPr>
              <a:t>Chinese holly</a:t>
            </a:r>
          </a:p>
          <a:p>
            <a:pPr algn="l">
              <a:buFont typeface="+mj-lt"/>
              <a:buAutoNum type="arabicPeriod"/>
            </a:pPr>
            <a:r>
              <a:rPr lang="en-US" sz="3200" b="0" i="1" dirty="0">
                <a:solidFill>
                  <a:srgbClr val="1A1D1E"/>
                </a:solidFill>
                <a:effectLst/>
                <a:latin typeface="Arial Rounded MT Bold" panose="020F0704030504030204" pitchFamily="34" charset="77"/>
              </a:rPr>
              <a:t>Jacaranda </a:t>
            </a:r>
            <a:r>
              <a:rPr lang="en-US" sz="3200" b="0" i="1" dirty="0" err="1">
                <a:solidFill>
                  <a:srgbClr val="1A1D1E"/>
                </a:solidFill>
                <a:effectLst/>
                <a:latin typeface="Arial Rounded MT Bold" panose="020F0704030504030204" pitchFamily="34" charset="77"/>
              </a:rPr>
              <a:t>mimosifolia</a:t>
            </a:r>
            <a:r>
              <a:rPr lang="en-US" sz="3200" b="0" i="0" dirty="0">
                <a:solidFill>
                  <a:srgbClr val="1A1D1E"/>
                </a:solidFill>
                <a:effectLst/>
                <a:latin typeface="Arial Rounded MT Bold" panose="020F0704030504030204" pitchFamily="34" charset="77"/>
              </a:rPr>
              <a:t> - Jacaranda</a:t>
            </a:r>
          </a:p>
          <a:p>
            <a:pPr algn="l">
              <a:buFont typeface="+mj-lt"/>
              <a:buAutoNum type="arabicPeriod"/>
            </a:pPr>
            <a:r>
              <a:rPr lang="en-US" sz="3200" b="0" i="1" dirty="0" err="1">
                <a:solidFill>
                  <a:srgbClr val="1A1D1E"/>
                </a:solidFill>
                <a:effectLst/>
                <a:latin typeface="Arial Rounded MT Bold" panose="020F0704030504030204" pitchFamily="34" charset="77"/>
              </a:rPr>
              <a:t>Koelreuteria</a:t>
            </a:r>
            <a:r>
              <a:rPr lang="en-US" sz="3200" b="0" i="1" dirty="0">
                <a:solidFill>
                  <a:srgbClr val="1A1D1E"/>
                </a:solidFill>
                <a:effectLst/>
                <a:latin typeface="Arial Rounded MT Bold" panose="020F0704030504030204" pitchFamily="34" charset="77"/>
              </a:rPr>
              <a:t> </a:t>
            </a:r>
            <a:r>
              <a:rPr lang="en-US" sz="3200" b="0" i="1" dirty="0" err="1">
                <a:solidFill>
                  <a:srgbClr val="1A1D1E"/>
                </a:solidFill>
                <a:effectLst/>
                <a:latin typeface="Arial Rounded MT Bold" panose="020F0704030504030204" pitchFamily="34" charset="77"/>
              </a:rPr>
              <a:t>bipinnata</a:t>
            </a:r>
            <a:r>
              <a:rPr lang="en-US" sz="3200" b="0" i="0" dirty="0">
                <a:solidFill>
                  <a:srgbClr val="1A1D1E"/>
                </a:solidFill>
                <a:effectLst/>
                <a:latin typeface="Arial Rounded MT Bold" panose="020F0704030504030204" pitchFamily="34" charset="77"/>
              </a:rPr>
              <a:t> - Chinese flame tree</a:t>
            </a:r>
          </a:p>
          <a:p>
            <a:pPr algn="l">
              <a:buFont typeface="+mj-lt"/>
              <a:buAutoNum type="arabicPeriod"/>
            </a:pPr>
            <a:r>
              <a:rPr lang="en-US" sz="3200" b="0" i="1" dirty="0">
                <a:solidFill>
                  <a:srgbClr val="1A1D1E"/>
                </a:solidFill>
                <a:effectLst/>
                <a:latin typeface="Arial Rounded MT Bold" panose="020F0704030504030204" pitchFamily="34" charset="77"/>
              </a:rPr>
              <a:t>Liquidambar </a:t>
            </a:r>
            <a:r>
              <a:rPr lang="en-US" sz="3200" b="0" i="1" dirty="0" err="1">
                <a:solidFill>
                  <a:srgbClr val="1A1D1E"/>
                </a:solidFill>
                <a:effectLst/>
                <a:latin typeface="Arial Rounded MT Bold" panose="020F0704030504030204" pitchFamily="34" charset="77"/>
              </a:rPr>
              <a:t>styriciflua</a:t>
            </a:r>
            <a:r>
              <a:rPr lang="en-US" sz="3200" b="0" i="0" dirty="0">
                <a:solidFill>
                  <a:srgbClr val="1A1D1E"/>
                </a:solidFill>
                <a:effectLst/>
                <a:latin typeface="Arial Rounded MT Bold" panose="020F0704030504030204" pitchFamily="34" charset="77"/>
              </a:rPr>
              <a:t> - American sweet gum</a:t>
            </a:r>
          </a:p>
          <a:p>
            <a:pPr algn="l">
              <a:buFont typeface="+mj-lt"/>
              <a:buAutoNum type="arabicPeriod"/>
            </a:pPr>
            <a:r>
              <a:rPr lang="en-US" sz="3200" b="0" i="1" dirty="0">
                <a:solidFill>
                  <a:srgbClr val="1A1D1E"/>
                </a:solidFill>
                <a:effectLst/>
                <a:latin typeface="Arial Rounded MT Bold" panose="020F0704030504030204" pitchFamily="34" charset="77"/>
              </a:rPr>
              <a:t>Magnolia grandiflora</a:t>
            </a:r>
            <a:r>
              <a:rPr lang="en-US" sz="3200" b="0" i="0" dirty="0">
                <a:solidFill>
                  <a:srgbClr val="1A1D1E"/>
                </a:solidFill>
                <a:effectLst/>
                <a:latin typeface="Arial Rounded MT Bold" panose="020F0704030504030204" pitchFamily="34" charset="77"/>
              </a:rPr>
              <a:t> - Southern magnolia</a:t>
            </a:r>
          </a:p>
          <a:p>
            <a:pPr algn="l">
              <a:buFont typeface="+mj-lt"/>
              <a:buAutoNum type="arabicPeriod"/>
            </a:pPr>
            <a:r>
              <a:rPr lang="en-US" sz="3200" b="0" i="1" dirty="0">
                <a:solidFill>
                  <a:srgbClr val="1A1D1E"/>
                </a:solidFill>
                <a:effectLst/>
                <a:latin typeface="Arial Rounded MT Bold" panose="020F0704030504030204" pitchFamily="34" charset="77"/>
              </a:rPr>
              <a:t>Magnolia virginiana</a:t>
            </a:r>
            <a:r>
              <a:rPr lang="en-US" sz="3200" b="0" i="0" dirty="0">
                <a:solidFill>
                  <a:srgbClr val="1A1D1E"/>
                </a:solidFill>
                <a:effectLst/>
                <a:latin typeface="Arial Rounded MT Bold" panose="020F0704030504030204" pitchFamily="34" charset="77"/>
              </a:rPr>
              <a:t> - Sweet bay</a:t>
            </a:r>
          </a:p>
          <a:p>
            <a:pPr algn="l">
              <a:buFont typeface="+mj-lt"/>
              <a:buAutoNum type="arabicPeriod"/>
            </a:pPr>
            <a:r>
              <a:rPr lang="en-US" sz="3200" b="0" i="1" dirty="0">
                <a:solidFill>
                  <a:srgbClr val="1A1D1E"/>
                </a:solidFill>
                <a:effectLst/>
                <a:latin typeface="Arial Rounded MT Bold" panose="020F0704030504030204" pitchFamily="34" charset="77"/>
              </a:rPr>
              <a:t>Parkinsonia </a:t>
            </a:r>
            <a:r>
              <a:rPr lang="en-US" sz="3200" b="0" i="1" dirty="0" err="1">
                <a:solidFill>
                  <a:srgbClr val="1A1D1E"/>
                </a:solidFill>
                <a:effectLst/>
                <a:latin typeface="Arial Rounded MT Bold" panose="020F0704030504030204" pitchFamily="34" charset="77"/>
              </a:rPr>
              <a:t>florida</a:t>
            </a:r>
            <a:r>
              <a:rPr lang="en-US" sz="3200" b="0" i="0" dirty="0">
                <a:solidFill>
                  <a:srgbClr val="1A1D1E"/>
                </a:solidFill>
                <a:effectLst/>
                <a:latin typeface="Arial Rounded MT Bold" panose="020F0704030504030204" pitchFamily="34" charset="77"/>
              </a:rPr>
              <a:t> - Blue palo </a:t>
            </a:r>
            <a:r>
              <a:rPr lang="en-US" sz="3200" b="0" i="0" dirty="0" err="1">
                <a:solidFill>
                  <a:srgbClr val="1A1D1E"/>
                </a:solidFill>
                <a:effectLst/>
                <a:latin typeface="Arial Rounded MT Bold" panose="020F0704030504030204" pitchFamily="34" charset="77"/>
              </a:rPr>
              <a:t>verde</a:t>
            </a:r>
            <a:r>
              <a:rPr lang="en-US" sz="3200" b="0" i="0" dirty="0">
                <a:solidFill>
                  <a:srgbClr val="1A1D1E"/>
                </a:solidFill>
                <a:effectLst/>
                <a:latin typeface="Arial Rounded MT Bold" panose="020F0704030504030204" pitchFamily="34" charset="77"/>
              </a:rPr>
              <a:t>*</a:t>
            </a:r>
          </a:p>
          <a:p>
            <a:pPr algn="l">
              <a:buFont typeface="+mj-lt"/>
              <a:buAutoNum type="arabicPeriod"/>
            </a:pPr>
            <a:r>
              <a:rPr lang="en-US" sz="3200" b="0" i="1" dirty="0">
                <a:solidFill>
                  <a:srgbClr val="1A1D1E"/>
                </a:solidFill>
                <a:effectLst/>
                <a:latin typeface="Arial Rounded MT Bold" panose="020F0704030504030204" pitchFamily="34" charset="77"/>
              </a:rPr>
              <a:t>Parkinsonia x </a:t>
            </a:r>
            <a:r>
              <a:rPr lang="en-US" sz="3200" b="0" i="1" dirty="0" err="1">
                <a:solidFill>
                  <a:srgbClr val="1A1D1E"/>
                </a:solidFill>
                <a:effectLst/>
                <a:latin typeface="Arial Rounded MT Bold" panose="020F0704030504030204" pitchFamily="34" charset="77"/>
              </a:rPr>
              <a:t>sonorae</a:t>
            </a:r>
            <a:r>
              <a:rPr lang="en-US" sz="3200" b="0" i="0" dirty="0">
                <a:solidFill>
                  <a:srgbClr val="1A1D1E"/>
                </a:solidFill>
                <a:effectLst/>
                <a:latin typeface="Arial Rounded MT Bold" panose="020F0704030504030204" pitchFamily="34" charset="77"/>
              </a:rPr>
              <a:t> - Sonoran palo </a:t>
            </a:r>
            <a:r>
              <a:rPr lang="en-US" sz="3200" b="0" i="0" dirty="0" err="1">
                <a:solidFill>
                  <a:srgbClr val="1A1D1E"/>
                </a:solidFill>
                <a:effectLst/>
                <a:latin typeface="Arial Rounded MT Bold" panose="020F0704030504030204" pitchFamily="34" charset="77"/>
              </a:rPr>
              <a:t>verde</a:t>
            </a:r>
            <a:endParaRPr lang="en-US" sz="3200" b="0" i="0" dirty="0">
              <a:solidFill>
                <a:srgbClr val="1A1D1E"/>
              </a:solidFill>
              <a:effectLst/>
              <a:latin typeface="Arial Rounded MT Bold" panose="020F0704030504030204" pitchFamily="34" charset="77"/>
            </a:endParaRPr>
          </a:p>
          <a:p>
            <a:pPr algn="l">
              <a:buFont typeface="+mj-lt"/>
              <a:buAutoNum type="arabicPeriod"/>
            </a:pPr>
            <a:r>
              <a:rPr lang="en-US" sz="3200" b="0" i="1" dirty="0" err="1">
                <a:solidFill>
                  <a:srgbClr val="1A1D1E"/>
                </a:solidFill>
                <a:effectLst/>
                <a:latin typeface="Arial Rounded MT Bold" panose="020F0704030504030204" pitchFamily="34" charset="77"/>
              </a:rPr>
              <a:t>Persea</a:t>
            </a:r>
            <a:r>
              <a:rPr lang="en-US" sz="3200" b="0" i="1" dirty="0">
                <a:solidFill>
                  <a:srgbClr val="1A1D1E"/>
                </a:solidFill>
                <a:effectLst/>
                <a:latin typeface="Arial Rounded MT Bold" panose="020F0704030504030204" pitchFamily="34" charset="77"/>
              </a:rPr>
              <a:t> americana</a:t>
            </a:r>
            <a:r>
              <a:rPr lang="en-US" sz="3200" b="0" i="0" dirty="0">
                <a:solidFill>
                  <a:srgbClr val="1A1D1E"/>
                </a:solidFill>
                <a:effectLst/>
                <a:latin typeface="Arial Rounded MT Bold" panose="020F0704030504030204" pitchFamily="34" charset="77"/>
              </a:rPr>
              <a:t> - Avocado</a:t>
            </a:r>
          </a:p>
          <a:p>
            <a:pPr algn="l">
              <a:buFont typeface="+mj-lt"/>
              <a:buAutoNum type="arabicPeriod"/>
            </a:pPr>
            <a:r>
              <a:rPr lang="en-US" sz="3200" b="0" i="1" dirty="0">
                <a:solidFill>
                  <a:srgbClr val="1A1D1E"/>
                </a:solidFill>
                <a:effectLst/>
                <a:latin typeface="Arial Rounded MT Bold" panose="020F0704030504030204" pitchFamily="34" charset="77"/>
              </a:rPr>
              <a:t>Platanus </a:t>
            </a:r>
            <a:r>
              <a:rPr lang="en-US" sz="3200" b="0" i="1" dirty="0" err="1">
                <a:solidFill>
                  <a:srgbClr val="1A1D1E"/>
                </a:solidFill>
                <a:effectLst/>
                <a:latin typeface="Arial Rounded MT Bold" panose="020F0704030504030204" pitchFamily="34" charset="77"/>
              </a:rPr>
              <a:t>mexicana</a:t>
            </a:r>
            <a:r>
              <a:rPr lang="en-US" sz="3200" b="0" i="1" dirty="0">
                <a:solidFill>
                  <a:srgbClr val="1A1D1E"/>
                </a:solidFill>
                <a:effectLst/>
                <a:latin typeface="Arial Rounded MT Bold" panose="020F0704030504030204" pitchFamily="34" charset="77"/>
              </a:rPr>
              <a:t> </a:t>
            </a:r>
            <a:r>
              <a:rPr lang="en-US" sz="3200" b="0" i="0" dirty="0">
                <a:solidFill>
                  <a:srgbClr val="1A1D1E"/>
                </a:solidFill>
                <a:effectLst/>
                <a:latin typeface="Arial Rounded MT Bold" panose="020F0704030504030204" pitchFamily="34" charset="77"/>
              </a:rPr>
              <a:t>- Mexican sycamore</a:t>
            </a:r>
          </a:p>
          <a:p>
            <a:pPr algn="l">
              <a:buFont typeface="+mj-lt"/>
              <a:buAutoNum type="arabicPeriod"/>
            </a:pPr>
            <a:r>
              <a:rPr lang="en-US" sz="3200" b="0" i="1" dirty="0">
                <a:solidFill>
                  <a:srgbClr val="1A1D1E"/>
                </a:solidFill>
                <a:effectLst/>
                <a:latin typeface="Arial Rounded MT Bold" panose="020F0704030504030204" pitchFamily="34" charset="77"/>
              </a:rPr>
              <a:t>Prosopis articulata</a:t>
            </a:r>
            <a:r>
              <a:rPr lang="en-US" sz="3200" b="0" i="0" dirty="0">
                <a:solidFill>
                  <a:srgbClr val="1A1D1E"/>
                </a:solidFill>
                <a:effectLst/>
                <a:latin typeface="Arial Rounded MT Bold" panose="020F0704030504030204" pitchFamily="34" charset="77"/>
              </a:rPr>
              <a:t> - Mesquite*</a:t>
            </a:r>
          </a:p>
          <a:p>
            <a:pPr algn="l">
              <a:buFont typeface="+mj-lt"/>
              <a:buAutoNum type="arabicPeriod"/>
            </a:pPr>
            <a:r>
              <a:rPr lang="en-US" sz="3200" b="0" i="1" dirty="0" err="1">
                <a:solidFill>
                  <a:srgbClr val="1A1D1E"/>
                </a:solidFill>
                <a:effectLst/>
                <a:latin typeface="Arial Rounded MT Bold" panose="020F0704030504030204" pitchFamily="34" charset="77"/>
              </a:rPr>
              <a:t>Pterocarya</a:t>
            </a:r>
            <a:r>
              <a:rPr lang="en-US" sz="3200" b="0" i="1" dirty="0">
                <a:solidFill>
                  <a:srgbClr val="1A1D1E"/>
                </a:solidFill>
                <a:effectLst/>
                <a:latin typeface="Arial Rounded MT Bold" panose="020F0704030504030204" pitchFamily="34" charset="77"/>
              </a:rPr>
              <a:t> </a:t>
            </a:r>
            <a:r>
              <a:rPr lang="en-US" sz="3200" b="0" i="1" dirty="0" err="1">
                <a:solidFill>
                  <a:srgbClr val="1A1D1E"/>
                </a:solidFill>
                <a:effectLst/>
                <a:latin typeface="Arial Rounded MT Bold" panose="020F0704030504030204" pitchFamily="34" charset="77"/>
              </a:rPr>
              <a:t>stenoptera</a:t>
            </a:r>
            <a:r>
              <a:rPr lang="en-US" sz="3200" b="0" i="0" dirty="0">
                <a:solidFill>
                  <a:srgbClr val="1A1D1E"/>
                </a:solidFill>
                <a:effectLst/>
                <a:latin typeface="Arial Rounded MT Bold" panose="020F0704030504030204" pitchFamily="34" charset="77"/>
              </a:rPr>
              <a:t> - Chinese wingnut</a:t>
            </a:r>
          </a:p>
          <a:p>
            <a:pPr algn="l">
              <a:buFont typeface="+mj-lt"/>
              <a:buAutoNum type="arabicPeriod"/>
            </a:pPr>
            <a:r>
              <a:rPr lang="en-US" sz="3200" b="0" i="1" dirty="0">
                <a:solidFill>
                  <a:srgbClr val="1A1D1E"/>
                </a:solidFill>
                <a:effectLst/>
                <a:latin typeface="Arial Rounded MT Bold" panose="020F0704030504030204" pitchFamily="34" charset="77"/>
              </a:rPr>
              <a:t>Quercus </a:t>
            </a:r>
            <a:r>
              <a:rPr lang="en-US" sz="3200" b="0" i="1" dirty="0" err="1">
                <a:solidFill>
                  <a:srgbClr val="1A1D1E"/>
                </a:solidFill>
                <a:effectLst/>
                <a:latin typeface="Arial Rounded MT Bold" panose="020F0704030504030204" pitchFamily="34" charset="77"/>
              </a:rPr>
              <a:t>agrifolia</a:t>
            </a:r>
            <a:r>
              <a:rPr lang="en-US" sz="3200" b="0" i="0" dirty="0">
                <a:solidFill>
                  <a:srgbClr val="1A1D1E"/>
                </a:solidFill>
                <a:effectLst/>
                <a:latin typeface="Arial Rounded MT Bold" panose="020F0704030504030204" pitchFamily="34" charset="77"/>
              </a:rPr>
              <a:t> - Coast live oak*</a:t>
            </a:r>
          </a:p>
          <a:p>
            <a:pPr algn="l">
              <a:buFont typeface="+mj-lt"/>
              <a:buAutoNum type="arabicPeriod"/>
            </a:pPr>
            <a:r>
              <a:rPr lang="en-US" sz="3200" b="0" i="1" dirty="0">
                <a:solidFill>
                  <a:srgbClr val="1A1D1E"/>
                </a:solidFill>
                <a:effectLst/>
                <a:latin typeface="Arial Rounded MT Bold" panose="020F0704030504030204" pitchFamily="34" charset="77"/>
              </a:rPr>
              <a:t>Quercus </a:t>
            </a:r>
            <a:r>
              <a:rPr lang="en-US" sz="3200" b="0" i="1" dirty="0" err="1">
                <a:solidFill>
                  <a:srgbClr val="1A1D1E"/>
                </a:solidFill>
                <a:effectLst/>
                <a:latin typeface="Arial Rounded MT Bold" panose="020F0704030504030204" pitchFamily="34" charset="77"/>
              </a:rPr>
              <a:t>chrysolepis</a:t>
            </a:r>
            <a:r>
              <a:rPr lang="en-US" sz="3200" b="0" i="0" dirty="0">
                <a:solidFill>
                  <a:srgbClr val="1A1D1E"/>
                </a:solidFill>
                <a:effectLst/>
                <a:latin typeface="Arial Rounded MT Bold" panose="020F0704030504030204" pitchFamily="34" charset="77"/>
              </a:rPr>
              <a:t> - Canyon live oak*</a:t>
            </a:r>
          </a:p>
          <a:p>
            <a:pPr algn="l">
              <a:buFont typeface="+mj-lt"/>
              <a:buAutoNum type="arabicPeriod"/>
            </a:pPr>
            <a:r>
              <a:rPr lang="en-US" sz="3200" b="0" i="1" dirty="0">
                <a:solidFill>
                  <a:srgbClr val="1A1D1E"/>
                </a:solidFill>
                <a:effectLst/>
                <a:latin typeface="Arial Rounded MT Bold" panose="020F0704030504030204" pitchFamily="34" charset="77"/>
              </a:rPr>
              <a:t>Quercus </a:t>
            </a:r>
            <a:r>
              <a:rPr lang="en-US" sz="3200" b="0" i="1" dirty="0" err="1">
                <a:solidFill>
                  <a:srgbClr val="1A1D1E"/>
                </a:solidFill>
                <a:effectLst/>
                <a:latin typeface="Arial Rounded MT Bold" panose="020F0704030504030204" pitchFamily="34" charset="77"/>
              </a:rPr>
              <a:t>engelmannii</a:t>
            </a:r>
            <a:r>
              <a:rPr lang="en-US" sz="3200" b="0" i="0" dirty="0">
                <a:solidFill>
                  <a:srgbClr val="1A1D1E"/>
                </a:solidFill>
                <a:effectLst/>
                <a:latin typeface="Arial Rounded MT Bold" panose="020F0704030504030204" pitchFamily="34" charset="77"/>
              </a:rPr>
              <a:t> - </a:t>
            </a:r>
            <a:r>
              <a:rPr lang="en-US" sz="3200" b="0" i="0" dirty="0" err="1">
                <a:solidFill>
                  <a:srgbClr val="1A1D1E"/>
                </a:solidFill>
                <a:effectLst/>
                <a:latin typeface="Arial Rounded MT Bold" panose="020F0704030504030204" pitchFamily="34" charset="77"/>
              </a:rPr>
              <a:t>Englemann</a:t>
            </a:r>
            <a:r>
              <a:rPr lang="en-US" sz="3200" b="0" i="0" dirty="0">
                <a:solidFill>
                  <a:srgbClr val="1A1D1E"/>
                </a:solidFill>
                <a:effectLst/>
                <a:latin typeface="Arial Rounded MT Bold" panose="020F0704030504030204" pitchFamily="34" charset="77"/>
              </a:rPr>
              <a:t> oak*</a:t>
            </a:r>
          </a:p>
          <a:p>
            <a:pPr algn="l">
              <a:buFont typeface="+mj-lt"/>
              <a:buAutoNum type="arabicPeriod"/>
            </a:pPr>
            <a:r>
              <a:rPr lang="en-US" sz="3200" b="0" i="1" dirty="0">
                <a:solidFill>
                  <a:srgbClr val="1A1D1E"/>
                </a:solidFill>
                <a:effectLst/>
                <a:latin typeface="Arial Rounded MT Bold" panose="020F0704030504030204" pitchFamily="34" charset="77"/>
              </a:rPr>
              <a:t>Quercus </a:t>
            </a:r>
            <a:r>
              <a:rPr lang="en-US" sz="3200" b="0" i="1" dirty="0" err="1">
                <a:solidFill>
                  <a:srgbClr val="1A1D1E"/>
                </a:solidFill>
                <a:effectLst/>
                <a:latin typeface="Arial Rounded MT Bold" panose="020F0704030504030204" pitchFamily="34" charset="77"/>
              </a:rPr>
              <a:t>suber</a:t>
            </a:r>
            <a:r>
              <a:rPr lang="en-US" sz="3200" b="0" i="0" dirty="0">
                <a:solidFill>
                  <a:srgbClr val="1A1D1E"/>
                </a:solidFill>
                <a:effectLst/>
                <a:latin typeface="Arial Rounded MT Bold" panose="020F0704030504030204" pitchFamily="34" charset="77"/>
              </a:rPr>
              <a:t> - Cork oak</a:t>
            </a:r>
          </a:p>
          <a:p>
            <a:pPr algn="l">
              <a:buFont typeface="+mj-lt"/>
              <a:buAutoNum type="arabicPeriod"/>
            </a:pPr>
            <a:r>
              <a:rPr lang="en-US" sz="3200" b="0" i="1" dirty="0">
                <a:solidFill>
                  <a:srgbClr val="1A1D1E"/>
                </a:solidFill>
                <a:effectLst/>
                <a:latin typeface="Arial Rounded MT Bold" panose="020F0704030504030204" pitchFamily="34" charset="77"/>
              </a:rPr>
              <a:t>Salix </a:t>
            </a:r>
            <a:r>
              <a:rPr lang="en-US" sz="3200" b="0" i="1" dirty="0" err="1">
                <a:solidFill>
                  <a:srgbClr val="1A1D1E"/>
                </a:solidFill>
                <a:effectLst/>
                <a:latin typeface="Arial Rounded MT Bold" panose="020F0704030504030204" pitchFamily="34" charset="77"/>
              </a:rPr>
              <a:t>babylonica</a:t>
            </a:r>
            <a:r>
              <a:rPr lang="en-US" sz="3200" b="0" i="0" dirty="0">
                <a:solidFill>
                  <a:srgbClr val="1A1D1E"/>
                </a:solidFill>
                <a:effectLst/>
                <a:latin typeface="Arial Rounded MT Bold" panose="020F0704030504030204" pitchFamily="34" charset="77"/>
              </a:rPr>
              <a:t> - Weeping willow</a:t>
            </a:r>
          </a:p>
          <a:p>
            <a:pPr algn="l">
              <a:buFont typeface="+mj-lt"/>
              <a:buAutoNum type="arabicPeriod"/>
            </a:pPr>
            <a:r>
              <a:rPr lang="en-US" sz="3200" b="0" i="1" dirty="0" err="1">
                <a:solidFill>
                  <a:srgbClr val="1A1D1E"/>
                </a:solidFill>
                <a:effectLst/>
                <a:latin typeface="Arial Rounded MT Bold" panose="020F0704030504030204" pitchFamily="34" charset="77"/>
              </a:rPr>
              <a:t>Spathodea</a:t>
            </a:r>
            <a:r>
              <a:rPr lang="en-US" sz="3200" b="0" i="1" dirty="0">
                <a:solidFill>
                  <a:srgbClr val="1A1D1E"/>
                </a:solidFill>
                <a:effectLst/>
                <a:latin typeface="Arial Rounded MT Bold" panose="020F0704030504030204" pitchFamily="34" charset="77"/>
              </a:rPr>
              <a:t> </a:t>
            </a:r>
            <a:r>
              <a:rPr lang="en-US" sz="3200" b="0" i="1" dirty="0" err="1">
                <a:solidFill>
                  <a:srgbClr val="1A1D1E"/>
                </a:solidFill>
                <a:effectLst/>
                <a:latin typeface="Arial Rounded MT Bold" panose="020F0704030504030204" pitchFamily="34" charset="77"/>
              </a:rPr>
              <a:t>campanulata</a:t>
            </a:r>
            <a:r>
              <a:rPr lang="en-US" sz="3200" b="0" i="0" dirty="0">
                <a:solidFill>
                  <a:srgbClr val="1A1D1E"/>
                </a:solidFill>
                <a:effectLst/>
                <a:latin typeface="Arial Rounded MT Bold" panose="020F0704030504030204" pitchFamily="34" charset="77"/>
              </a:rPr>
              <a:t> - African tulip tree</a:t>
            </a:r>
          </a:p>
          <a:p>
            <a:pPr algn="l">
              <a:buFont typeface="+mj-lt"/>
              <a:buAutoNum type="arabicPeriod"/>
            </a:pPr>
            <a:r>
              <a:rPr lang="en-US" sz="3200" b="0" i="1" dirty="0" err="1">
                <a:solidFill>
                  <a:srgbClr val="1A1D1E"/>
                </a:solidFill>
                <a:effectLst/>
                <a:latin typeface="Arial Rounded MT Bold" panose="020F0704030504030204" pitchFamily="34" charset="77"/>
              </a:rPr>
              <a:t>Tamarix</a:t>
            </a:r>
            <a:r>
              <a:rPr lang="en-US" sz="3200" b="0" i="1" dirty="0">
                <a:solidFill>
                  <a:srgbClr val="1A1D1E"/>
                </a:solidFill>
                <a:effectLst/>
                <a:latin typeface="Arial Rounded MT Bold" panose="020F0704030504030204" pitchFamily="34" charset="77"/>
              </a:rPr>
              <a:t> </a:t>
            </a:r>
            <a:r>
              <a:rPr lang="en-US" sz="3200" b="0" i="1" dirty="0" err="1">
                <a:solidFill>
                  <a:srgbClr val="1A1D1E"/>
                </a:solidFill>
                <a:effectLst/>
                <a:latin typeface="Arial Rounded MT Bold" panose="020F0704030504030204" pitchFamily="34" charset="77"/>
              </a:rPr>
              <a:t>ramosissima</a:t>
            </a:r>
            <a:r>
              <a:rPr lang="en-US" sz="3200" b="0" i="0" dirty="0">
                <a:solidFill>
                  <a:srgbClr val="1A1D1E"/>
                </a:solidFill>
                <a:effectLst/>
                <a:latin typeface="Arial Rounded MT Bold" panose="020F0704030504030204" pitchFamily="34" charset="77"/>
              </a:rPr>
              <a:t> - Tamarisk</a:t>
            </a:r>
          </a:p>
          <a:p>
            <a:pPr algn="l">
              <a:buFont typeface="+mj-lt"/>
              <a:buAutoNum type="arabicPeriod"/>
            </a:pPr>
            <a:r>
              <a:rPr lang="en-US" sz="3200" b="0" i="1" dirty="0">
                <a:solidFill>
                  <a:srgbClr val="1A1D1E"/>
                </a:solidFill>
                <a:effectLst/>
                <a:latin typeface="Arial Rounded MT Bold" panose="020F0704030504030204" pitchFamily="34" charset="77"/>
              </a:rPr>
              <a:t>Wisteria floribunda</a:t>
            </a:r>
            <a:r>
              <a:rPr lang="en-US" sz="3200" b="0" i="0" dirty="0">
                <a:solidFill>
                  <a:srgbClr val="1A1D1E"/>
                </a:solidFill>
                <a:effectLst/>
                <a:latin typeface="Arial Rounded MT Bold" panose="020F0704030504030204" pitchFamily="34" charset="77"/>
              </a:rPr>
              <a:t> - Japanese wisteria</a:t>
            </a:r>
          </a:p>
          <a:p>
            <a:pPr algn="l">
              <a:buFont typeface="+mj-lt"/>
              <a:buAutoNum type="arabicPeriod"/>
            </a:pPr>
            <a:r>
              <a:rPr lang="en-US" sz="3200" b="0" i="1" dirty="0" err="1">
                <a:solidFill>
                  <a:srgbClr val="1A1D1E"/>
                </a:solidFill>
                <a:effectLst/>
                <a:latin typeface="Arial Rounded MT Bold" panose="020F0704030504030204" pitchFamily="34" charset="77"/>
              </a:rPr>
              <a:t>Xylosma</a:t>
            </a:r>
            <a:r>
              <a:rPr lang="en-US" sz="3200" b="0" i="1" dirty="0">
                <a:solidFill>
                  <a:srgbClr val="1A1D1E"/>
                </a:solidFill>
                <a:effectLst/>
                <a:latin typeface="Arial Rounded MT Bold" panose="020F0704030504030204" pitchFamily="34" charset="77"/>
              </a:rPr>
              <a:t> </a:t>
            </a:r>
            <a:r>
              <a:rPr lang="en-US" sz="3200" b="0" i="1" dirty="0" err="1">
                <a:solidFill>
                  <a:srgbClr val="1A1D1E"/>
                </a:solidFill>
                <a:effectLst/>
                <a:latin typeface="Arial Rounded MT Bold" panose="020F0704030504030204" pitchFamily="34" charset="77"/>
              </a:rPr>
              <a:t>congesta</a:t>
            </a:r>
            <a:r>
              <a:rPr lang="en-US" sz="3200" b="0" i="0" dirty="0">
                <a:solidFill>
                  <a:srgbClr val="1A1D1E"/>
                </a:solidFill>
                <a:effectLst/>
                <a:latin typeface="Arial Rounded MT Bold" panose="020F0704030504030204" pitchFamily="34" charset="77"/>
              </a:rPr>
              <a:t> - Dense logwood / Shiny </a:t>
            </a:r>
            <a:r>
              <a:rPr lang="en-US" sz="3200" b="0" i="1" dirty="0" err="1">
                <a:solidFill>
                  <a:srgbClr val="1A1D1E"/>
                </a:solidFill>
                <a:effectLst/>
                <a:latin typeface="Arial Rounded MT Bold" panose="020F0704030504030204" pitchFamily="34" charset="77"/>
              </a:rPr>
              <a:t>Xylosma</a:t>
            </a:r>
            <a:endParaRPr lang="en-US" sz="3600" dirty="0">
              <a:solidFill>
                <a:srgbClr val="1A1D1E"/>
              </a:solidFill>
              <a:effectLst/>
              <a:latin typeface="Arial Rounded MT Bold" panose="020F0704030504030204" pitchFamily="34" charset="77"/>
              <a:cs typeface="Al Bayan Plain" pitchFamily="2" charset="-78"/>
            </a:endParaRPr>
          </a:p>
          <a:p>
            <a:pPr algn="l">
              <a:buFont typeface="+mj-lt"/>
              <a:buAutoNum type="arabicPeriod"/>
            </a:pPr>
            <a:r>
              <a:rPr lang="en-US" sz="3600" dirty="0">
                <a:solidFill>
                  <a:srgbClr val="1A1D1E"/>
                </a:solidFill>
                <a:effectLst/>
                <a:latin typeface="Arial Rounded MT Bold" panose="020F0704030504030204" pitchFamily="34" charset="77"/>
                <a:cs typeface="Al Bayan Plain" pitchFamily="2" charset="-78"/>
              </a:rPr>
              <a:t>Erythrina falcata - Brazilian coral tree</a:t>
            </a:r>
          </a:p>
          <a:p>
            <a:pPr algn="l">
              <a:buFont typeface="+mj-lt"/>
              <a:buAutoNum type="arabicPeriod"/>
            </a:pPr>
            <a:r>
              <a:rPr lang="en-US" sz="3600" dirty="0">
                <a:solidFill>
                  <a:srgbClr val="1A1D1E"/>
                </a:solidFill>
                <a:effectLst/>
                <a:latin typeface="Arial Rounded MT Bold" panose="020F0704030504030204" pitchFamily="34" charset="77"/>
                <a:cs typeface="Al Bayan Plain" pitchFamily="2" charset="-78"/>
              </a:rPr>
              <a:t>Fagus crenata - Japanese beech</a:t>
            </a:r>
            <a:endParaRPr lang="en-US" sz="3200" b="0" i="0" dirty="0">
              <a:solidFill>
                <a:srgbClr val="1A1D1E"/>
              </a:solidFill>
              <a:effectLst/>
              <a:latin typeface="Arial Rounded MT Bold" panose="020F0704030504030204" pitchFamily="34" charset="77"/>
            </a:endParaRPr>
          </a:p>
          <a:p>
            <a:endParaRPr lang="en-US" dirty="0"/>
          </a:p>
        </p:txBody>
      </p:sp>
    </p:spTree>
    <p:extLst>
      <p:ext uri="{BB962C8B-B14F-4D97-AF65-F5344CB8AC3E}">
        <p14:creationId xmlns:p14="http://schemas.microsoft.com/office/powerpoint/2010/main" val="193448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95400" y="2590800"/>
            <a:ext cx="7123113" cy="4038600"/>
          </a:xfrm>
        </p:spPr>
        <p:txBody>
          <a:bodyPr>
            <a:noAutofit/>
          </a:bodyPr>
          <a:lstStyle/>
          <a:p>
            <a:r>
              <a:rPr lang="en-US" sz="1500" dirty="0"/>
              <a:t>There are several potential outcomes of a beetle attack.</a:t>
            </a:r>
          </a:p>
          <a:p>
            <a:pPr marL="514350" indent="-514350">
              <a:buFont typeface="+mj-lt"/>
              <a:buAutoNum type="arabicPeriod"/>
            </a:pPr>
            <a:r>
              <a:rPr lang="en-US" sz="1500" dirty="0"/>
              <a:t>Beetle is repelled with no infection. This has been observed in 20 species of trees. Investigators are trying to figure out what features of the tree might repel the beetle.</a:t>
            </a:r>
          </a:p>
          <a:p>
            <a:pPr marL="514350" indent="-514350">
              <a:buFont typeface="+mj-lt"/>
              <a:buAutoNum type="arabicPeriod"/>
            </a:pPr>
            <a:r>
              <a:rPr lang="en-US" sz="1500" dirty="0"/>
              <a:t>Beetle drills into the tree and transmits the fungus, but doesn’t produce offspring. This has been observed in over 50% of the tree species attacked. We don’t know the final outcome of this interaction. Often leakage of xylem fluid is noticed on the trunk and branches. Maybe nothing bad will happen to the tree, but the tree could suffer if the xylem vessels are clogged up, which could cause dieback of branches. Damage could also make the tree more prone to attack from other pest species.</a:t>
            </a:r>
          </a:p>
          <a:p>
            <a:pPr marL="514350" indent="-514350">
              <a:buFont typeface="+mj-lt"/>
              <a:buAutoNum type="arabicPeriod"/>
            </a:pPr>
            <a:r>
              <a:rPr lang="en-US" sz="1500" dirty="0"/>
              <a:t>Beetle drills into the tree, fungus infects the tree, and the beetle produces offspring in the  tree. This has been seen in about 8% of the tree species attacked, and these species are considered true host of PSHB, and include box elder, coast live oak, and avocado. Interestingly from a natural resources perspective, it also includes invasive plants like castor bean and tree of heaven (Ailanthus). Some trees seem to suffer mild symptoms like branch die-back, while others are killed outright.</a:t>
            </a:r>
          </a:p>
          <a:p>
            <a:endParaRPr lang="en-US" sz="1500" dirty="0"/>
          </a:p>
        </p:txBody>
      </p:sp>
      <p:sp>
        <p:nvSpPr>
          <p:cNvPr id="3" name="Title 2"/>
          <p:cNvSpPr>
            <a:spLocks noGrp="1"/>
          </p:cNvSpPr>
          <p:nvPr>
            <p:ph type="title"/>
          </p:nvPr>
        </p:nvSpPr>
        <p:spPr/>
        <p:txBody>
          <a:bodyPr/>
          <a:lstStyle/>
          <a:p>
            <a:r>
              <a:rPr lang="en-US" dirty="0"/>
              <a:t>What Happens?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3050"/>
            <a:ext cx="8915400" cy="946150"/>
          </a:xfrm>
        </p:spPr>
        <p:txBody>
          <a:bodyPr>
            <a:normAutofit/>
          </a:bodyPr>
          <a:lstStyle/>
          <a:p>
            <a:r>
              <a:rPr lang="en-US" b="1" dirty="0"/>
              <a:t>How to confirm PSHB/FD:</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normAutofit fontScale="77500" lnSpcReduction="20000"/>
          </a:bodyPr>
          <a:lstStyle/>
          <a:p>
            <a:r>
              <a:rPr lang="en-US" dirty="0"/>
              <a:t>Look for a single entry/exit hole surrounded by wet discoloration of the outer bark, or gumming, staining, white powdery </a:t>
            </a:r>
            <a:r>
              <a:rPr lang="en-US" dirty="0" err="1"/>
              <a:t>exudate</a:t>
            </a:r>
            <a:r>
              <a:rPr lang="en-US" dirty="0"/>
              <a:t> and </a:t>
            </a:r>
            <a:r>
              <a:rPr lang="en-US" dirty="0" err="1"/>
              <a:t>frass</a:t>
            </a:r>
            <a:r>
              <a:rPr lang="en-US" dirty="0"/>
              <a:t>.</a:t>
            </a:r>
          </a:p>
          <a:p>
            <a:r>
              <a:rPr lang="en-US" dirty="0"/>
              <a:t>Scrape off the bark layer around the infected area to look for brown discolored necrosis caused by the fungus.</a:t>
            </a:r>
          </a:p>
          <a:p>
            <a:r>
              <a:rPr lang="en-US" dirty="0"/>
              <a:t>Follow the gallery to look for the beetle (may or may not be present).</a:t>
            </a:r>
          </a:p>
          <a:p>
            <a:r>
              <a:rPr lang="en-US" dirty="0"/>
              <a:t>Look for other hosts (castor bean, sycamore, maple, coast live oak, </a:t>
            </a:r>
            <a:r>
              <a:rPr lang="en-US" dirty="0" err="1"/>
              <a:t>goldenrain</a:t>
            </a:r>
            <a:r>
              <a:rPr lang="en-US" dirty="0"/>
              <a:t>) showing symptoms of the beetle/disease.</a:t>
            </a:r>
          </a:p>
          <a:p>
            <a:r>
              <a:rPr lang="en-US" dirty="0"/>
              <a:t>Sterilize tools to prevent to spread of the disease with either 25 percent household bleach, Lysol</a:t>
            </a:r>
            <a:r>
              <a:rPr lang="en-US" baseline="30000" dirty="0"/>
              <a:t>®</a:t>
            </a:r>
            <a:r>
              <a:rPr lang="en-US" dirty="0"/>
              <a:t> cleaning solution, or 70 percent ethyl alcohol.</a:t>
            </a:r>
          </a:p>
          <a:p>
            <a:endParaRPr lang="en-US"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D6365-B226-A029-AEC4-488F73C03232}"/>
              </a:ext>
            </a:extLst>
          </p:cNvPr>
          <p:cNvSpPr>
            <a:spLocks noGrp="1"/>
          </p:cNvSpPr>
          <p:nvPr>
            <p:ph type="title"/>
          </p:nvPr>
        </p:nvSpPr>
        <p:spPr/>
        <p:txBody>
          <a:bodyPr/>
          <a:lstStyle/>
          <a:p>
            <a:r>
              <a:rPr lang="en-US" dirty="0"/>
              <a:t>What can you do?</a:t>
            </a:r>
          </a:p>
        </p:txBody>
      </p:sp>
      <p:sp>
        <p:nvSpPr>
          <p:cNvPr id="3" name="Content Placeholder 2">
            <a:extLst>
              <a:ext uri="{FF2B5EF4-FFF2-40B4-BE49-F238E27FC236}">
                <a16:creationId xmlns:a16="http://schemas.microsoft.com/office/drawing/2014/main" id="{C643BA8D-3070-C8D8-441F-1E8D40382492}"/>
              </a:ext>
            </a:extLst>
          </p:cNvPr>
          <p:cNvSpPr>
            <a:spLocks noGrp="1"/>
          </p:cNvSpPr>
          <p:nvPr>
            <p:ph sz="quarter" idx="1"/>
          </p:nvPr>
        </p:nvSpPr>
        <p:spPr/>
        <p:txBody>
          <a:bodyPr>
            <a:normAutofit fontScale="77500" lnSpcReduction="20000"/>
          </a:bodyPr>
          <a:lstStyle/>
          <a:p>
            <a:pPr marL="514350" indent="-514350">
              <a:buAutoNum type="arabicPeriod"/>
            </a:pPr>
            <a:r>
              <a:rPr lang="en-US" b="1" dirty="0">
                <a:solidFill>
                  <a:schemeClr val="tx2">
                    <a:lumMod val="50000"/>
                  </a:schemeClr>
                </a:solidFill>
              </a:rPr>
              <a:t>Keep your trees healthy</a:t>
            </a:r>
            <a:r>
              <a:rPr lang="en-US" dirty="0">
                <a:solidFill>
                  <a:schemeClr val="tx2">
                    <a:lumMod val="50000"/>
                  </a:schemeClr>
                </a:solidFill>
              </a:rPr>
              <a:t>. Proper irrigation and maintenance will keep trees strong and help protect them from ISHB and other pests. Prevention of sunburn can be key in many species.</a:t>
            </a:r>
          </a:p>
          <a:p>
            <a:pPr marL="514350" indent="-514350">
              <a:buAutoNum type="arabicPeriod"/>
            </a:pPr>
            <a:r>
              <a:rPr lang="en-US" b="1" dirty="0">
                <a:solidFill>
                  <a:schemeClr val="tx2">
                    <a:lumMod val="50000"/>
                  </a:schemeClr>
                </a:solidFill>
              </a:rPr>
              <a:t>Check your trees</a:t>
            </a:r>
            <a:r>
              <a:rPr lang="en-US" dirty="0">
                <a:solidFill>
                  <a:schemeClr val="tx2">
                    <a:lumMod val="50000"/>
                  </a:schemeClr>
                </a:solidFill>
              </a:rPr>
              <a:t>.  Look for the common signs and symptoms listed previously. Regular monitoring ensures that infestations are managed early, before they cause dieback or death. </a:t>
            </a:r>
          </a:p>
          <a:p>
            <a:pPr marL="514350" indent="-514350">
              <a:buAutoNum type="arabicPeriod"/>
            </a:pPr>
            <a:r>
              <a:rPr lang="en-US" b="1" dirty="0">
                <a:solidFill>
                  <a:schemeClr val="tx2">
                    <a:lumMod val="50000"/>
                  </a:schemeClr>
                </a:solidFill>
              </a:rPr>
              <a:t>Confirm suspected infestations. </a:t>
            </a:r>
            <a:r>
              <a:rPr lang="en-US" dirty="0">
                <a:solidFill>
                  <a:schemeClr val="tx2">
                    <a:lumMod val="50000"/>
                  </a:schemeClr>
                </a:solidFill>
              </a:rPr>
              <a:t>Use the online ISHB Detection and Management tool to confirm your observations. </a:t>
            </a:r>
          </a:p>
          <a:p>
            <a:pPr marL="514350" indent="-514350">
              <a:buAutoNum type="arabicPeriod"/>
            </a:pPr>
            <a:r>
              <a:rPr lang="en-US" b="1" dirty="0">
                <a:solidFill>
                  <a:schemeClr val="tx2">
                    <a:lumMod val="50000"/>
                  </a:schemeClr>
                </a:solidFill>
              </a:rPr>
              <a:t>Review your management options. </a:t>
            </a:r>
            <a:r>
              <a:rPr lang="en-US" dirty="0">
                <a:solidFill>
                  <a:schemeClr val="tx2">
                    <a:lumMod val="50000"/>
                  </a:schemeClr>
                </a:solidFill>
              </a:rPr>
              <a:t>When possible, pruning infested branches is recommended. Low and moderately infested trees can be treated (you’ll need to contact a licensed professional to apply the treatments). Severely infested trees may require removal since they are not likely to recover and are a constant source of beetles that can spread and infest neighboring trees. </a:t>
            </a:r>
            <a:endParaRPr lang="en-US" dirty="0"/>
          </a:p>
        </p:txBody>
      </p:sp>
    </p:spTree>
    <p:extLst>
      <p:ext uri="{BB962C8B-B14F-4D97-AF65-F5344CB8AC3E}">
        <p14:creationId xmlns:p14="http://schemas.microsoft.com/office/powerpoint/2010/main" val="465408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D6365-B226-A029-AEC4-488F73C0323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43BA8D-3070-C8D8-441F-1E8D40382492}"/>
              </a:ext>
            </a:extLst>
          </p:cNvPr>
          <p:cNvSpPr>
            <a:spLocks noGrp="1"/>
          </p:cNvSpPr>
          <p:nvPr>
            <p:ph sz="quarter" idx="1"/>
          </p:nvPr>
        </p:nvSpPr>
        <p:spPr>
          <a:xfrm>
            <a:off x="612648" y="1600200"/>
            <a:ext cx="8153400" cy="5257800"/>
          </a:xfrm>
        </p:spPr>
        <p:txBody>
          <a:bodyPr>
            <a:normAutofit fontScale="55000" lnSpcReduction="20000"/>
          </a:bodyPr>
          <a:lstStyle/>
          <a:p>
            <a:pPr marL="0" indent="0">
              <a:buNone/>
            </a:pPr>
            <a:r>
              <a:rPr lang="en-US" dirty="0">
                <a:solidFill>
                  <a:schemeClr val="tx2">
                    <a:lumMod val="50000"/>
                  </a:schemeClr>
                </a:solidFill>
              </a:rPr>
              <a:t>5. </a:t>
            </a:r>
            <a:r>
              <a:rPr lang="en-US" b="1" dirty="0">
                <a:solidFill>
                  <a:schemeClr val="tx2">
                    <a:lumMod val="50000"/>
                  </a:schemeClr>
                </a:solidFill>
              </a:rPr>
              <a:t>Call in a professional. </a:t>
            </a:r>
            <a:r>
              <a:rPr lang="en-US" dirty="0">
                <a:solidFill>
                  <a:schemeClr val="tx2">
                    <a:lumMod val="50000"/>
                  </a:schemeClr>
                </a:solidFill>
              </a:rPr>
              <a:t>A certified arborist or pest control professional would be able to provide recommendations based on the conditions of your tree. Your county Agricultural Commissioner’s Office and UC Cooperative Extension office may have additional knowledge about current ISHB monitoring and management programs in your area.</a:t>
            </a:r>
          </a:p>
          <a:p>
            <a:pPr marL="0" indent="0">
              <a:buNone/>
            </a:pPr>
            <a:r>
              <a:rPr lang="en-US" dirty="0">
                <a:solidFill>
                  <a:schemeClr val="tx2">
                    <a:lumMod val="50000"/>
                  </a:schemeClr>
                </a:solidFill>
              </a:rPr>
              <a:t> </a:t>
            </a:r>
          </a:p>
          <a:p>
            <a:pPr marL="0" indent="0">
              <a:buNone/>
            </a:pPr>
            <a:r>
              <a:rPr lang="en-US" dirty="0">
                <a:solidFill>
                  <a:schemeClr val="tx2">
                    <a:lumMod val="50000"/>
                  </a:schemeClr>
                </a:solidFill>
              </a:rPr>
              <a:t>6. </a:t>
            </a:r>
            <a:r>
              <a:rPr lang="en-US" b="1" dirty="0">
                <a:solidFill>
                  <a:schemeClr val="tx2">
                    <a:lumMod val="50000"/>
                  </a:schemeClr>
                </a:solidFill>
              </a:rPr>
              <a:t>Take care of green waste. </a:t>
            </a:r>
            <a:r>
              <a:rPr lang="en-US" dirty="0">
                <a:solidFill>
                  <a:schemeClr val="tx2">
                    <a:lumMod val="50000"/>
                  </a:schemeClr>
                </a:solidFill>
              </a:rPr>
              <a:t>The beetles can survive in cut wood for weeks or even months. Proper disposal of green waste includes chipping infested wood, followed by solarizing or composting the chips. </a:t>
            </a:r>
          </a:p>
          <a:p>
            <a:pPr marL="0" indent="0">
              <a:buNone/>
            </a:pPr>
            <a:endParaRPr lang="en-US" dirty="0">
              <a:solidFill>
                <a:schemeClr val="tx2">
                  <a:lumMod val="50000"/>
                </a:schemeClr>
              </a:solidFill>
            </a:endParaRPr>
          </a:p>
          <a:p>
            <a:pPr marL="0" indent="0">
              <a:buNone/>
            </a:pPr>
            <a:r>
              <a:rPr lang="en-US" dirty="0">
                <a:solidFill>
                  <a:schemeClr val="tx2">
                    <a:lumMod val="50000"/>
                  </a:schemeClr>
                </a:solidFill>
              </a:rPr>
              <a:t>7. </a:t>
            </a:r>
            <a:r>
              <a:rPr lang="en-US" b="1" dirty="0">
                <a:solidFill>
                  <a:schemeClr val="tx2">
                    <a:lumMod val="50000"/>
                  </a:schemeClr>
                </a:solidFill>
              </a:rPr>
              <a:t>Don’t move firewood. </a:t>
            </a:r>
            <a:r>
              <a:rPr lang="en-US" dirty="0">
                <a:solidFill>
                  <a:schemeClr val="tx2">
                    <a:lumMod val="50000"/>
                  </a:schemeClr>
                </a:solidFill>
              </a:rPr>
              <a:t>These beetles and other tree-killing insects often reach new locations by hitchhiking in firewood. Please use locally sourced firewood to help slow the spread of non-native pests like the invasive </a:t>
            </a:r>
            <a:r>
              <a:rPr lang="en-US" dirty="0" err="1">
                <a:solidFill>
                  <a:schemeClr val="tx2">
                    <a:lumMod val="50000"/>
                  </a:schemeClr>
                </a:solidFill>
              </a:rPr>
              <a:t>shothole</a:t>
            </a:r>
            <a:r>
              <a:rPr lang="en-US" dirty="0">
                <a:solidFill>
                  <a:schemeClr val="tx2">
                    <a:lumMod val="50000"/>
                  </a:schemeClr>
                </a:solidFill>
              </a:rPr>
              <a:t> borers. Buy firewood where you will use it, and only purchase the amount of firewood you need. Do not move unburned firewood.</a:t>
            </a:r>
          </a:p>
          <a:p>
            <a:pPr marL="0" indent="0">
              <a:buNone/>
            </a:pPr>
            <a:endParaRPr lang="en-US" dirty="0">
              <a:solidFill>
                <a:schemeClr val="tx2">
                  <a:lumMod val="50000"/>
                </a:schemeClr>
              </a:solidFill>
            </a:endParaRPr>
          </a:p>
          <a:p>
            <a:pPr marL="0" indent="0">
              <a:buNone/>
            </a:pPr>
            <a:r>
              <a:rPr lang="en-US" dirty="0"/>
              <a:t>8. </a:t>
            </a:r>
            <a:r>
              <a:rPr lang="en-US" dirty="0">
                <a:solidFill>
                  <a:schemeClr val="tx2">
                    <a:lumMod val="50000"/>
                  </a:schemeClr>
                </a:solidFill>
                <a:hlinkClick r:id="rId2"/>
              </a:rPr>
              <a:t>www.ISHB.org</a:t>
            </a:r>
            <a:r>
              <a:rPr lang="en-US" dirty="0">
                <a:solidFill>
                  <a:schemeClr val="tx2">
                    <a:lumMod val="50000"/>
                  </a:schemeClr>
                </a:solidFill>
              </a:rPr>
              <a:t> Visit the ISHB website to access the ISHB Detection and Management Assessment tool, find your local UC Cooperative Extension office and Agricultural Commissioner’s Office, and get more information on ways to safely dispose of green waste.</a:t>
            </a:r>
            <a:br>
              <a:rPr lang="en-US" dirty="0"/>
            </a:br>
            <a:br>
              <a:rPr lang="en-US" dirty="0"/>
            </a:br>
            <a:endParaRPr lang="en-US" dirty="0"/>
          </a:p>
        </p:txBody>
      </p:sp>
    </p:spTree>
    <p:extLst>
      <p:ext uri="{BB962C8B-B14F-4D97-AF65-F5344CB8AC3E}">
        <p14:creationId xmlns:p14="http://schemas.microsoft.com/office/powerpoint/2010/main" val="3172161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stributio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92B0EE-795D-CBCD-B0E6-F4E74932B8E6}"/>
              </a:ext>
            </a:extLst>
          </p:cNvPr>
          <p:cNvSpPr txBox="1"/>
          <p:nvPr/>
        </p:nvSpPr>
        <p:spPr>
          <a:xfrm>
            <a:off x="152400" y="12865"/>
            <a:ext cx="6629401" cy="646331"/>
          </a:xfrm>
          <a:prstGeom prst="rect">
            <a:avLst/>
          </a:prstGeom>
          <a:noFill/>
        </p:spPr>
        <p:txBody>
          <a:bodyPr wrap="square" rtlCol="0">
            <a:spAutoFit/>
          </a:bodyPr>
          <a:lstStyle/>
          <a:p>
            <a:r>
              <a:rPr lang="en-US" dirty="0"/>
              <a:t>2023</a:t>
            </a:r>
          </a:p>
          <a:p>
            <a:r>
              <a:rPr lang="en-US" dirty="0"/>
              <a:t>Red: Positive Square Mile</a:t>
            </a:r>
          </a:p>
        </p:txBody>
      </p:sp>
      <p:pic>
        <p:nvPicPr>
          <p:cNvPr id="6" name="Picture 5" descr="Map&#10;&#10;Description automatically generated">
            <a:extLst>
              <a:ext uri="{FF2B5EF4-FFF2-40B4-BE49-F238E27FC236}">
                <a16:creationId xmlns:a16="http://schemas.microsoft.com/office/drawing/2014/main" id="{C9E2BE78-68C1-6245-5451-2BF84B43E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695955"/>
            <a:ext cx="8305800" cy="6162045"/>
          </a:xfrm>
          <a:prstGeom prst="rect">
            <a:avLst/>
          </a:prstGeom>
        </p:spPr>
      </p:pic>
      <p:pic>
        <p:nvPicPr>
          <p:cNvPr id="3" name="Picture 2" descr="Map&#10;&#10;Description automatically generated">
            <a:extLst>
              <a:ext uri="{FF2B5EF4-FFF2-40B4-BE49-F238E27FC236}">
                <a16:creationId xmlns:a16="http://schemas.microsoft.com/office/drawing/2014/main" id="{62EAFC19-5227-4C79-6871-7BFCA83003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032" y="3429001"/>
            <a:ext cx="3647498" cy="2716222"/>
          </a:xfrm>
          <a:prstGeom prst="rect">
            <a:avLst/>
          </a:prstGeom>
        </p:spPr>
      </p:pic>
    </p:spTree>
    <p:extLst>
      <p:ext uri="{BB962C8B-B14F-4D97-AF65-F5344CB8AC3E}">
        <p14:creationId xmlns:p14="http://schemas.microsoft.com/office/powerpoint/2010/main" val="1775091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003D9-ACE3-CD9D-AE6C-5E2559B4296A}"/>
              </a:ext>
            </a:extLst>
          </p:cNvPr>
          <p:cNvSpPr>
            <a:spLocks noGrp="1"/>
          </p:cNvSpPr>
          <p:nvPr>
            <p:ph type="title"/>
          </p:nvPr>
        </p:nvSpPr>
        <p:spPr/>
        <p:txBody>
          <a:bodyPr/>
          <a:lstStyle/>
          <a:p>
            <a:r>
              <a:rPr lang="en-US" dirty="0"/>
              <a:t>Resources</a:t>
            </a:r>
          </a:p>
        </p:txBody>
      </p:sp>
      <p:sp>
        <p:nvSpPr>
          <p:cNvPr id="3" name="TextBox 2">
            <a:extLst>
              <a:ext uri="{FF2B5EF4-FFF2-40B4-BE49-F238E27FC236}">
                <a16:creationId xmlns:a16="http://schemas.microsoft.com/office/drawing/2014/main" id="{E663AF1F-566C-CCB4-6CFD-1DF8E9826044}"/>
              </a:ext>
            </a:extLst>
          </p:cNvPr>
          <p:cNvSpPr txBox="1"/>
          <p:nvPr/>
        </p:nvSpPr>
        <p:spPr>
          <a:xfrm>
            <a:off x="609600" y="1676400"/>
            <a:ext cx="8153400" cy="5355312"/>
          </a:xfrm>
          <a:prstGeom prst="rect">
            <a:avLst/>
          </a:prstGeom>
          <a:noFill/>
        </p:spPr>
        <p:txBody>
          <a:bodyPr wrap="square" rtlCol="0">
            <a:spAutoFit/>
          </a:bodyPr>
          <a:lstStyle/>
          <a:p>
            <a:r>
              <a:rPr lang="en-US" dirty="0"/>
              <a:t>Great Video: </a:t>
            </a:r>
            <a:r>
              <a:rPr lang="en-US" dirty="0">
                <a:hlinkClick r:id="rId2"/>
              </a:rPr>
              <a:t>https://www.youtube.com/watch?v=SZwRq2hqOWA</a:t>
            </a:r>
            <a:endParaRPr lang="en-US" dirty="0"/>
          </a:p>
          <a:p>
            <a:endParaRPr lang="en-US" dirty="0"/>
          </a:p>
          <a:p>
            <a:endParaRPr lang="en-US" dirty="0"/>
          </a:p>
          <a:p>
            <a:r>
              <a:rPr lang="en-US" dirty="0">
                <a:hlinkClick r:id="rId3"/>
              </a:rPr>
              <a:t>https://ucanr.edu/sites/pshb/resources/handouts/</a:t>
            </a:r>
            <a:endParaRPr lang="en-US" dirty="0"/>
          </a:p>
          <a:p>
            <a:endParaRPr lang="en-US" dirty="0"/>
          </a:p>
          <a:p>
            <a:r>
              <a:rPr lang="en-US" dirty="0">
                <a:hlinkClick r:id="rId4"/>
              </a:rPr>
              <a:t>http://www.iscc.ca.gov/docs/ISHB_Final_Report0909019.pdf</a:t>
            </a:r>
            <a:endParaRPr lang="en-US" dirty="0"/>
          </a:p>
          <a:p>
            <a:endParaRPr lang="en-US" dirty="0"/>
          </a:p>
          <a:p>
            <a:r>
              <a:rPr lang="en-US" dirty="0">
                <a:hlinkClick r:id="rId5"/>
              </a:rPr>
              <a:t>https://ipm.ucanr.edu/agriculture/peach/shothole-borer/#:~:text=Shothole%20borers%20are%20tiny%20brown,angles%20to%20the%20egg%20gallery</a:t>
            </a:r>
            <a:r>
              <a:rPr lang="en-US" dirty="0"/>
              <a:t>.</a:t>
            </a:r>
          </a:p>
          <a:p>
            <a:endParaRPr lang="en-US" dirty="0"/>
          </a:p>
          <a:p>
            <a:r>
              <a:rPr lang="en-US" dirty="0">
                <a:hlinkClick r:id="rId6"/>
              </a:rPr>
              <a:t>https://ucanr.edu/sites/pshb/pest-overview/</a:t>
            </a:r>
            <a:endParaRPr lang="en-US" dirty="0"/>
          </a:p>
          <a:p>
            <a:endParaRPr lang="en-US" dirty="0"/>
          </a:p>
          <a:p>
            <a:r>
              <a:rPr lang="en-US" dirty="0">
                <a:hlinkClick r:id="rId7"/>
              </a:rPr>
              <a:t>https://ucanr.edu/sites/pshb/pest-overview/ishb-reproductive-hosts/</a:t>
            </a: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593807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good, the bad and the </a:t>
            </a:r>
            <a:r>
              <a:rPr lang="en-US" dirty="0" err="1"/>
              <a:t>bugly</a:t>
            </a:r>
            <a:r>
              <a:rPr lang="en-US" dirty="0"/>
              <a:t>	</a:t>
            </a:r>
          </a:p>
        </p:txBody>
      </p:sp>
      <p:sp>
        <p:nvSpPr>
          <p:cNvPr id="3" name="Subtitle 2"/>
          <p:cNvSpPr>
            <a:spLocks noGrp="1"/>
          </p:cNvSpPr>
          <p:nvPr>
            <p:ph type="subTitle" idx="1"/>
          </p:nvPr>
        </p:nvSpPr>
        <p:spPr/>
        <p:txBody>
          <a:bodyPr/>
          <a:lstStyle/>
          <a:p>
            <a:r>
              <a:rPr lang="en-US" dirty="0"/>
              <a:t>4/18/23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988877996"/>
              </p:ext>
            </p:extLst>
          </p:nvPr>
        </p:nvGraphicFramePr>
        <p:xfrm>
          <a:off x="609600" y="273050"/>
          <a:ext cx="8077200" cy="86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idx="2"/>
          </p:nvPr>
        </p:nvSpPr>
        <p:spPr>
          <a:xfrm>
            <a:off x="609600" y="1752600"/>
            <a:ext cx="1600200" cy="4832350"/>
          </a:xfrm>
        </p:spPr>
        <p:txBody>
          <a:bodyPr>
            <a:normAutofit fontScale="85000" lnSpcReduction="20000"/>
          </a:bodyPr>
          <a:lstStyle/>
          <a:p>
            <a:r>
              <a:rPr lang="en-US" sz="1900" dirty="0">
                <a:effectLst/>
                <a:ea typeface="Calibri" panose="020F0502020204030204" pitchFamily="34" charset="0"/>
                <a:cs typeface="Times New Roman" panose="02020603050405020304" pitchFamily="18" charset="0"/>
              </a:rPr>
              <a:t>ISHB was first discovered in Los Angeles in 2012 and has now spread to Orange, San Diego, Riverside, San Bernardino, Ventura, Santa Barbara, and San Luis Obispo Counties.</a:t>
            </a:r>
            <a:r>
              <a:rPr lang="en-US" sz="1900" dirty="0">
                <a:effectLst/>
              </a:rPr>
              <a:t> </a:t>
            </a:r>
          </a:p>
          <a:p>
            <a:r>
              <a:rPr lang="en-US" sz="1900" dirty="0"/>
              <a:t>Fusarium dieback disease vectored by the polyphagous shot hole borer is rapidly spreading</a:t>
            </a:r>
          </a:p>
          <a:p>
            <a:endParaRPr lang="en-US" dirty="0"/>
          </a:p>
        </p:txBody>
      </p:sp>
      <p:pic>
        <p:nvPicPr>
          <p:cNvPr id="6" name="Content Placeholder 5" descr="polyphagous shot hole borer female.jpg"/>
          <p:cNvPicPr>
            <a:picLocks noGrp="1" noChangeAspect="1"/>
          </p:cNvPicPr>
          <p:nvPr>
            <p:ph sz="quarter" idx="1"/>
          </p:nvPr>
        </p:nvPicPr>
        <p:blipFill>
          <a:blip r:embed="rId7" cstate="print"/>
          <a:stretch>
            <a:fillRect/>
          </a:stretch>
        </p:blipFill>
        <p:spPr>
          <a:xfrm>
            <a:off x="2895600" y="1871471"/>
            <a:ext cx="5410200" cy="4241597"/>
          </a:xfrm>
        </p:spPr>
      </p:pic>
      <p:sp>
        <p:nvSpPr>
          <p:cNvPr id="7" name="TextBox 6"/>
          <p:cNvSpPr txBox="1"/>
          <p:nvPr/>
        </p:nvSpPr>
        <p:spPr>
          <a:xfrm>
            <a:off x="3200400" y="5181600"/>
            <a:ext cx="824265" cy="369332"/>
          </a:xfrm>
          <a:prstGeom prst="rect">
            <a:avLst/>
          </a:prstGeom>
          <a:noFill/>
        </p:spPr>
        <p:txBody>
          <a:bodyPr wrap="none" rtlCol="0">
            <a:spAutoFit/>
          </a:bodyPr>
          <a:lstStyle/>
          <a:p>
            <a:r>
              <a:rPr lang="en-US" dirty="0"/>
              <a:t>female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ISHB</a:t>
            </a:r>
          </a:p>
        </p:txBody>
      </p:sp>
      <p:pic>
        <p:nvPicPr>
          <p:cNvPr id="2050" name="Picture 2" descr="http://www.wrightwoodfsc.com/pests/MD_Polyphagous.size.JPG"/>
          <p:cNvPicPr>
            <a:picLocks noChangeAspect="1" noChangeArrowheads="1"/>
          </p:cNvPicPr>
          <p:nvPr/>
        </p:nvPicPr>
        <p:blipFill>
          <a:blip r:embed="rId2" cstate="print"/>
          <a:srcRect/>
          <a:stretch>
            <a:fillRect/>
          </a:stretch>
        </p:blipFill>
        <p:spPr bwMode="auto">
          <a:xfrm>
            <a:off x="1524000" y="1600200"/>
            <a:ext cx="6096000" cy="511302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123113" cy="3657600"/>
          </a:xfrm>
        </p:spPr>
        <p:txBody>
          <a:bodyPr>
            <a:normAutofit fontScale="92500" lnSpcReduction="10000"/>
          </a:bodyPr>
          <a:lstStyle/>
          <a:p>
            <a:pPr>
              <a:buFont typeface="Arial" pitchFamily="34" charset="0"/>
              <a:buChar char="•"/>
            </a:pPr>
            <a:r>
              <a:rPr lang="en-US" dirty="0"/>
              <a:t>Pest in Southern California.</a:t>
            </a:r>
          </a:p>
          <a:p>
            <a:pPr>
              <a:buFont typeface="Arial" pitchFamily="34" charset="0"/>
              <a:buChar char="•"/>
            </a:pPr>
            <a:r>
              <a:rPr lang="en-US" dirty="0"/>
              <a:t>Known as ambrosia beetles</a:t>
            </a:r>
          </a:p>
          <a:p>
            <a:pPr>
              <a:buFont typeface="Arial" pitchFamily="34" charset="0"/>
              <a:buChar char="•"/>
            </a:pPr>
            <a:r>
              <a:rPr lang="en-US" dirty="0"/>
              <a:t>Boring beetle that drills into trees and brings with it a fungus (</a:t>
            </a:r>
            <a:r>
              <a:rPr lang="en-US" i="1" dirty="0" err="1"/>
              <a:t>Fusarium</a:t>
            </a:r>
            <a:r>
              <a:rPr lang="en-US" i="1" dirty="0"/>
              <a:t> </a:t>
            </a:r>
            <a:r>
              <a:rPr lang="en-US" dirty="0"/>
              <a:t>sp.). </a:t>
            </a:r>
          </a:p>
          <a:p>
            <a:pPr>
              <a:buFont typeface="Arial" pitchFamily="34" charset="0"/>
              <a:buChar char="•"/>
            </a:pPr>
            <a:r>
              <a:rPr lang="en-US" dirty="0"/>
              <a:t>The ISHB attacks many species of trees, but many species are resistant to the fungus it carries. </a:t>
            </a:r>
          </a:p>
          <a:p>
            <a:pPr>
              <a:buFont typeface="Arial" pitchFamily="34" charset="0"/>
              <a:buChar char="•"/>
            </a:pPr>
            <a:r>
              <a:rPr lang="en-US" dirty="0"/>
              <a:t>The beetle is dark brown to black and tiny, with females between 0.07 and 0.1 inches long, and males even smaller, usually about 0.05 inches long. </a:t>
            </a:r>
          </a:p>
        </p:txBody>
      </p:sp>
      <p:sp>
        <p:nvSpPr>
          <p:cNvPr id="3" name="Title 2"/>
          <p:cNvSpPr>
            <a:spLocks noGrp="1"/>
          </p:cNvSpPr>
          <p:nvPr>
            <p:ph type="title"/>
          </p:nvPr>
        </p:nvSpPr>
        <p:spPr/>
        <p:txBody>
          <a:bodyPr>
            <a:normAutofit fontScale="90000"/>
          </a:bodyPr>
          <a:lstStyle/>
          <a:p>
            <a:r>
              <a:rPr lang="en-US" dirty="0"/>
              <a:t>IOLYPHAGOUS SHOT HOLE BORER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they do?</a:t>
            </a:r>
          </a:p>
        </p:txBody>
      </p:sp>
      <p:sp>
        <p:nvSpPr>
          <p:cNvPr id="3" name="Text Placeholder 2"/>
          <p:cNvSpPr>
            <a:spLocks noGrp="1"/>
          </p:cNvSpPr>
          <p:nvPr>
            <p:ph type="body" idx="2"/>
          </p:nvPr>
        </p:nvSpPr>
        <p:spPr/>
        <p:txBody>
          <a:bodyPr>
            <a:normAutofit/>
          </a:bodyPr>
          <a:lstStyle/>
          <a:p>
            <a:endParaRPr lang="en-US" dirty="0"/>
          </a:p>
        </p:txBody>
      </p:sp>
      <p:sp>
        <p:nvSpPr>
          <p:cNvPr id="4" name="Content Placeholder 3"/>
          <p:cNvSpPr>
            <a:spLocks noGrp="1"/>
          </p:cNvSpPr>
          <p:nvPr>
            <p:ph sz="quarter" idx="1"/>
          </p:nvPr>
        </p:nvSpPr>
        <p:spPr/>
        <p:txBody>
          <a:bodyPr>
            <a:normAutofit fontScale="77500" lnSpcReduction="20000"/>
          </a:bodyPr>
          <a:lstStyle/>
          <a:p>
            <a:r>
              <a:rPr lang="en-US" dirty="0"/>
              <a:t>Pregnant females bore through the tree’s bark, creating galleries under the bark. They plant the fungus in these galleries, where it grows and spreads throughout a susceptible tree. </a:t>
            </a:r>
          </a:p>
          <a:p>
            <a:r>
              <a:rPr lang="en-US" dirty="0"/>
              <a:t>The female then lays her eggs in these galleries and when the eggs hatch, the larvae eat the fungus.  </a:t>
            </a:r>
          </a:p>
          <a:p>
            <a:r>
              <a:rPr lang="en-US" dirty="0"/>
              <a:t>The larvae develop into adults in about a month. </a:t>
            </a:r>
          </a:p>
          <a:p>
            <a:r>
              <a:rPr lang="en-US" dirty="0"/>
              <a:t>Many more of the larvae develop into females than males, and the females mate with the males (their brothers) while still in the gallery. </a:t>
            </a:r>
          </a:p>
          <a:p>
            <a:r>
              <a:rPr lang="en-US" dirty="0"/>
              <a:t>The pregnant females then pick up some of the fungus in their mouths, and leave through the entry holes created by their mothers to start the process again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1600200" y="4648200"/>
            <a:ext cx="7315200" cy="2209800"/>
          </a:xfrm>
        </p:spPr>
        <p:txBody>
          <a:bodyPr>
            <a:normAutofit/>
          </a:bodyPr>
          <a:lstStyle/>
          <a:p>
            <a:r>
              <a:rPr lang="en-US" i="1" dirty="0"/>
              <a:t>When the </a:t>
            </a:r>
            <a:r>
              <a:rPr lang="en-US" i="1" dirty="0" err="1"/>
              <a:t>polyphagous</a:t>
            </a:r>
            <a:r>
              <a:rPr lang="en-US" i="1" dirty="0"/>
              <a:t> shot hole borer burrows into a tree, it inoculates the tree with a fungus, which, in turn, attacks the vascular tissue of the tree, blocking the transport</a:t>
            </a:r>
          </a:p>
          <a:p>
            <a:r>
              <a:rPr lang="en-US" i="1" dirty="0"/>
              <a:t>of water and nutrients from the roots to the rest of the tree.</a:t>
            </a:r>
          </a:p>
          <a:p>
            <a:endParaRPr lang="en-US" b="1" i="1" cap="all" dirty="0"/>
          </a:p>
          <a:p>
            <a:r>
              <a:rPr lang="en-US" b="1" cap="all" dirty="0"/>
              <a:t>PHOTO CREDIT: ESKALEN LAB, UC RIVERSIDE.</a:t>
            </a:r>
            <a:endParaRPr lang="en-US" dirty="0"/>
          </a:p>
        </p:txBody>
      </p:sp>
      <p:pic>
        <p:nvPicPr>
          <p:cNvPr id="5" name="Picture Placeholder 4" descr="Eskalen_IMG_2585-267x356.jpg"/>
          <p:cNvPicPr>
            <a:picLocks noGrp="1" noChangeAspect="1"/>
          </p:cNvPicPr>
          <p:nvPr>
            <p:ph type="pic" idx="1"/>
          </p:nvPr>
        </p:nvPicPr>
        <p:blipFill>
          <a:blip r:embed="rId2" cstate="print"/>
          <a:srcRect t="27407" b="27407"/>
          <a:stretch>
            <a:fillRect/>
          </a:stretch>
        </p:blip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look for:</a:t>
            </a:r>
          </a:p>
        </p:txBody>
      </p:sp>
      <p:pic>
        <p:nvPicPr>
          <p:cNvPr id="26626" name="Picture 2" descr="Staining next to a PSHB entry hole. Photo by Rosi Dagit, RCD of the Santa Monica Mountains"/>
          <p:cNvPicPr>
            <a:picLocks noChangeAspect="1" noChangeArrowheads="1"/>
          </p:cNvPicPr>
          <p:nvPr/>
        </p:nvPicPr>
        <p:blipFill>
          <a:blip r:embed="rId2" cstate="print"/>
          <a:srcRect/>
          <a:stretch>
            <a:fillRect/>
          </a:stretch>
        </p:blipFill>
        <p:spPr bwMode="auto">
          <a:xfrm>
            <a:off x="3481449" y="2057400"/>
            <a:ext cx="5638800" cy="4240380"/>
          </a:xfrm>
          <a:prstGeom prst="rect">
            <a:avLst/>
          </a:prstGeom>
          <a:noFill/>
        </p:spPr>
      </p:pic>
      <p:pic>
        <p:nvPicPr>
          <p:cNvPr id="3" name="Picture 2" descr="A picture containing rock, outdoor, stone, close&#10;&#10;Description automatically generated">
            <a:extLst>
              <a:ext uri="{FF2B5EF4-FFF2-40B4-BE49-F238E27FC236}">
                <a16:creationId xmlns:a16="http://schemas.microsoft.com/office/drawing/2014/main" id="{2F70D004-4104-7C51-6F8D-B58385A840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29727"/>
            <a:ext cx="4999673" cy="499967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selective list of 66 host trees:</a:t>
            </a:r>
            <a:endParaRPr lang="en-US" dirty="0"/>
          </a:p>
        </p:txBody>
      </p:sp>
      <p:sp>
        <p:nvSpPr>
          <p:cNvPr id="3" name="Content Placeholder 2"/>
          <p:cNvSpPr>
            <a:spLocks noGrp="1"/>
          </p:cNvSpPr>
          <p:nvPr>
            <p:ph sz="quarter" idx="1"/>
          </p:nvPr>
        </p:nvSpPr>
        <p:spPr/>
        <p:txBody>
          <a:bodyPr>
            <a:noAutofit/>
          </a:bodyPr>
          <a:lstStyle/>
          <a:p>
            <a:pPr marL="0" indent="0" algn="l">
              <a:buNone/>
            </a:pPr>
            <a:r>
              <a:rPr lang="en-US" sz="2200" b="1" i="0" dirty="0">
                <a:solidFill>
                  <a:srgbClr val="1A1D1E"/>
                </a:solidFill>
                <a:effectLst/>
                <a:latin typeface="Muli"/>
              </a:rPr>
              <a:t>Susceptible to ISHB-FD (may cause tree death)</a:t>
            </a:r>
            <a:endParaRPr lang="en-US" sz="2200" b="0" i="0" dirty="0">
              <a:solidFill>
                <a:srgbClr val="1A1D1E"/>
              </a:solidFill>
              <a:effectLst/>
              <a:latin typeface="Muli"/>
            </a:endParaRPr>
          </a:p>
          <a:p>
            <a:pPr algn="l">
              <a:buFont typeface="+mj-lt"/>
              <a:buAutoNum type="arabicPeriod"/>
            </a:pPr>
            <a:r>
              <a:rPr lang="en-US" sz="2200" b="0" i="1" dirty="0">
                <a:solidFill>
                  <a:srgbClr val="1A1D1E"/>
                </a:solidFill>
                <a:effectLst/>
                <a:latin typeface="Muli"/>
              </a:rPr>
              <a:t>Acer </a:t>
            </a:r>
            <a:r>
              <a:rPr lang="en-US" sz="2200" b="0" i="1" dirty="0" err="1">
                <a:solidFill>
                  <a:srgbClr val="1A1D1E"/>
                </a:solidFill>
                <a:effectLst/>
                <a:latin typeface="Muli"/>
              </a:rPr>
              <a:t>buergerianum</a:t>
            </a:r>
            <a:r>
              <a:rPr lang="en-US" sz="2200" b="0" i="0" dirty="0">
                <a:solidFill>
                  <a:srgbClr val="1A1D1E"/>
                </a:solidFill>
                <a:effectLst/>
                <a:latin typeface="Muli"/>
              </a:rPr>
              <a:t> - Trident maple</a:t>
            </a:r>
          </a:p>
          <a:p>
            <a:pPr algn="l">
              <a:buFont typeface="+mj-lt"/>
              <a:buAutoNum type="arabicPeriod"/>
            </a:pPr>
            <a:r>
              <a:rPr lang="en-US" sz="2200" b="0" i="1" dirty="0">
                <a:solidFill>
                  <a:srgbClr val="1A1D1E"/>
                </a:solidFill>
                <a:effectLst/>
                <a:latin typeface="Muli"/>
              </a:rPr>
              <a:t>Acer </a:t>
            </a:r>
            <a:r>
              <a:rPr lang="en-US" sz="2200" b="0" i="1" dirty="0" err="1">
                <a:solidFill>
                  <a:srgbClr val="1A1D1E"/>
                </a:solidFill>
                <a:effectLst/>
                <a:latin typeface="Muli"/>
              </a:rPr>
              <a:t>macrophyllum</a:t>
            </a:r>
            <a:r>
              <a:rPr lang="en-US" sz="2200" b="0" i="0" dirty="0">
                <a:solidFill>
                  <a:srgbClr val="1A1D1E"/>
                </a:solidFill>
                <a:effectLst/>
                <a:latin typeface="Muli"/>
              </a:rPr>
              <a:t> - Big leaf maple*</a:t>
            </a:r>
          </a:p>
          <a:p>
            <a:pPr algn="l">
              <a:buFont typeface="+mj-lt"/>
              <a:buAutoNum type="arabicPeriod"/>
            </a:pPr>
            <a:r>
              <a:rPr lang="en-US" sz="2200" b="0" i="1" dirty="0">
                <a:solidFill>
                  <a:srgbClr val="1A1D1E"/>
                </a:solidFill>
                <a:effectLst/>
                <a:latin typeface="Muli"/>
              </a:rPr>
              <a:t>Acer negundo</a:t>
            </a:r>
            <a:r>
              <a:rPr lang="en-US" sz="2200" b="0" i="0" dirty="0">
                <a:solidFill>
                  <a:srgbClr val="1A1D1E"/>
                </a:solidFill>
                <a:effectLst/>
                <a:latin typeface="Muli"/>
              </a:rPr>
              <a:t> - Box elder*</a:t>
            </a:r>
          </a:p>
          <a:p>
            <a:pPr algn="l">
              <a:buFont typeface="+mj-lt"/>
              <a:buAutoNum type="arabicPeriod"/>
            </a:pPr>
            <a:r>
              <a:rPr lang="en-US" sz="2200" b="0" i="1" dirty="0">
                <a:solidFill>
                  <a:srgbClr val="1A1D1E"/>
                </a:solidFill>
                <a:effectLst/>
                <a:latin typeface="Muli"/>
              </a:rPr>
              <a:t>Parkinsonia aculeata</a:t>
            </a:r>
            <a:r>
              <a:rPr lang="en-US" sz="2200" b="0" i="0" dirty="0">
                <a:solidFill>
                  <a:srgbClr val="1A1D1E"/>
                </a:solidFill>
                <a:effectLst/>
                <a:latin typeface="Muli"/>
              </a:rPr>
              <a:t> - Palo </a:t>
            </a:r>
            <a:r>
              <a:rPr lang="en-US" sz="2200" b="0" i="0" dirty="0" err="1">
                <a:solidFill>
                  <a:srgbClr val="1A1D1E"/>
                </a:solidFill>
                <a:effectLst/>
                <a:latin typeface="Muli"/>
              </a:rPr>
              <a:t>verde</a:t>
            </a:r>
            <a:endParaRPr lang="en-US" sz="2200" b="0" i="0" dirty="0">
              <a:solidFill>
                <a:srgbClr val="1A1D1E"/>
              </a:solidFill>
              <a:effectLst/>
              <a:latin typeface="Muli"/>
            </a:endParaRPr>
          </a:p>
          <a:p>
            <a:pPr algn="l">
              <a:buFont typeface="+mj-lt"/>
              <a:buAutoNum type="arabicPeriod"/>
            </a:pPr>
            <a:r>
              <a:rPr lang="en-US" sz="2200" b="0" i="1" dirty="0">
                <a:solidFill>
                  <a:srgbClr val="1A1D1E"/>
                </a:solidFill>
                <a:effectLst/>
                <a:latin typeface="Muli"/>
              </a:rPr>
              <a:t>Platanus </a:t>
            </a:r>
            <a:r>
              <a:rPr lang="en-US" sz="2200" b="0" i="1" dirty="0" err="1">
                <a:solidFill>
                  <a:srgbClr val="1A1D1E"/>
                </a:solidFill>
                <a:effectLst/>
                <a:latin typeface="Muli"/>
              </a:rPr>
              <a:t>racemosa</a:t>
            </a:r>
            <a:r>
              <a:rPr lang="en-US" sz="2200" b="0" i="0" dirty="0">
                <a:solidFill>
                  <a:srgbClr val="1A1D1E"/>
                </a:solidFill>
                <a:effectLst/>
                <a:latin typeface="Muli"/>
              </a:rPr>
              <a:t> - California sycamore*</a:t>
            </a:r>
          </a:p>
          <a:p>
            <a:pPr algn="l">
              <a:buFont typeface="+mj-lt"/>
              <a:buAutoNum type="arabicPeriod"/>
            </a:pPr>
            <a:r>
              <a:rPr lang="en-US" sz="2200" b="0" i="1" dirty="0">
                <a:solidFill>
                  <a:srgbClr val="1A1D1E"/>
                </a:solidFill>
                <a:effectLst/>
                <a:latin typeface="Muli"/>
              </a:rPr>
              <a:t>Platanus </a:t>
            </a:r>
            <a:r>
              <a:rPr lang="en-US" sz="2200" b="0" i="0" dirty="0">
                <a:solidFill>
                  <a:srgbClr val="1A1D1E"/>
                </a:solidFill>
                <a:effectLst/>
                <a:latin typeface="Muli"/>
              </a:rPr>
              <a:t>x </a:t>
            </a:r>
            <a:r>
              <a:rPr lang="en-US" sz="2200" b="0" i="1" dirty="0" err="1">
                <a:solidFill>
                  <a:srgbClr val="1A1D1E"/>
                </a:solidFill>
                <a:effectLst/>
                <a:latin typeface="Muli"/>
              </a:rPr>
              <a:t>hispanica</a:t>
            </a:r>
            <a:r>
              <a:rPr lang="en-US" sz="2200" b="0" i="0" dirty="0">
                <a:solidFill>
                  <a:srgbClr val="1A1D1E"/>
                </a:solidFill>
                <a:effectLst/>
                <a:latin typeface="Muli"/>
              </a:rPr>
              <a:t> - London plane</a:t>
            </a:r>
          </a:p>
        </p:txBody>
      </p:sp>
      <p:sp>
        <p:nvSpPr>
          <p:cNvPr id="6" name="Content Placeholder 5">
            <a:extLst>
              <a:ext uri="{FF2B5EF4-FFF2-40B4-BE49-F238E27FC236}">
                <a16:creationId xmlns:a16="http://schemas.microsoft.com/office/drawing/2014/main" id="{972F5EBC-EC30-339B-EB07-57D4E36D1FE6}"/>
              </a:ext>
            </a:extLst>
          </p:cNvPr>
          <p:cNvSpPr>
            <a:spLocks noGrp="1"/>
          </p:cNvSpPr>
          <p:nvPr>
            <p:ph sz="quarter" idx="2"/>
          </p:nvPr>
        </p:nvSpPr>
        <p:spPr>
          <a:xfrm>
            <a:off x="4844901" y="1589566"/>
            <a:ext cx="3886200" cy="5116033"/>
          </a:xfrm>
        </p:spPr>
        <p:txBody>
          <a:bodyPr>
            <a:normAutofit fontScale="70000" lnSpcReduction="20000"/>
          </a:bodyPr>
          <a:lstStyle/>
          <a:p>
            <a:pPr algn="l">
              <a:buFont typeface="+mj-lt"/>
              <a:buAutoNum type="arabicPeriod"/>
            </a:pPr>
            <a:r>
              <a:rPr lang="en-US" sz="3200" b="0" i="1" dirty="0">
                <a:solidFill>
                  <a:srgbClr val="1A1D1E"/>
                </a:solidFill>
                <a:effectLst/>
                <a:latin typeface="Muli"/>
              </a:rPr>
              <a:t>Populus </a:t>
            </a:r>
            <a:r>
              <a:rPr lang="en-US" sz="3200" b="0" i="1" dirty="0" err="1">
                <a:solidFill>
                  <a:srgbClr val="1A1D1E"/>
                </a:solidFill>
                <a:effectLst/>
                <a:latin typeface="Muli"/>
              </a:rPr>
              <a:t>fremontii</a:t>
            </a:r>
            <a:r>
              <a:rPr lang="en-US" sz="3200" b="0" i="0" dirty="0">
                <a:solidFill>
                  <a:srgbClr val="1A1D1E"/>
                </a:solidFill>
                <a:effectLst/>
                <a:latin typeface="Muli"/>
              </a:rPr>
              <a:t> - Fremont cottonwood*</a:t>
            </a:r>
          </a:p>
          <a:p>
            <a:pPr algn="l">
              <a:buFont typeface="+mj-lt"/>
              <a:buAutoNum type="arabicPeriod"/>
            </a:pPr>
            <a:r>
              <a:rPr lang="en-US" sz="3200" b="0" i="1" dirty="0">
                <a:solidFill>
                  <a:srgbClr val="1A1D1E"/>
                </a:solidFill>
                <a:effectLst/>
                <a:latin typeface="Muli"/>
              </a:rPr>
              <a:t>Populus nigra</a:t>
            </a:r>
            <a:r>
              <a:rPr lang="en-US" sz="3200" b="0" i="0" dirty="0">
                <a:solidFill>
                  <a:srgbClr val="1A1D1E"/>
                </a:solidFill>
                <a:effectLst/>
                <a:latin typeface="Muli"/>
              </a:rPr>
              <a:t> - Black poplar*</a:t>
            </a:r>
          </a:p>
          <a:p>
            <a:pPr algn="l">
              <a:buFont typeface="+mj-lt"/>
              <a:buAutoNum type="arabicPeriod"/>
            </a:pPr>
            <a:r>
              <a:rPr lang="en-US" sz="3200" b="0" i="1" dirty="0">
                <a:solidFill>
                  <a:srgbClr val="1A1D1E"/>
                </a:solidFill>
                <a:effectLst/>
                <a:latin typeface="Muli"/>
              </a:rPr>
              <a:t>Populus </a:t>
            </a:r>
            <a:r>
              <a:rPr lang="en-US" sz="3200" b="0" i="1" dirty="0" err="1">
                <a:solidFill>
                  <a:srgbClr val="1A1D1E"/>
                </a:solidFill>
                <a:effectLst/>
                <a:latin typeface="Muli"/>
              </a:rPr>
              <a:t>trichocarpa</a:t>
            </a:r>
            <a:r>
              <a:rPr lang="en-US" sz="3200" b="0" i="0" dirty="0">
                <a:solidFill>
                  <a:srgbClr val="1A1D1E"/>
                </a:solidFill>
                <a:effectLst/>
                <a:latin typeface="Muli"/>
              </a:rPr>
              <a:t> - Black cottonwood*</a:t>
            </a:r>
          </a:p>
          <a:p>
            <a:pPr algn="l">
              <a:buFont typeface="+mj-lt"/>
              <a:buAutoNum type="arabicPeriod"/>
            </a:pPr>
            <a:r>
              <a:rPr lang="en-US" sz="3200" b="0" i="1" dirty="0">
                <a:solidFill>
                  <a:srgbClr val="1A1D1E"/>
                </a:solidFill>
                <a:effectLst/>
                <a:latin typeface="Muli"/>
              </a:rPr>
              <a:t>Quercus lobata</a:t>
            </a:r>
            <a:r>
              <a:rPr lang="en-US" sz="3200" b="0" i="0" dirty="0">
                <a:solidFill>
                  <a:srgbClr val="1A1D1E"/>
                </a:solidFill>
                <a:effectLst/>
                <a:latin typeface="Muli"/>
              </a:rPr>
              <a:t> - Valley oak*</a:t>
            </a:r>
          </a:p>
          <a:p>
            <a:pPr algn="l">
              <a:buFont typeface="+mj-lt"/>
              <a:buAutoNum type="arabicPeriod"/>
            </a:pPr>
            <a:r>
              <a:rPr lang="en-US" sz="3200" b="0" i="1" dirty="0">
                <a:solidFill>
                  <a:srgbClr val="1A1D1E"/>
                </a:solidFill>
                <a:effectLst/>
                <a:latin typeface="Muli"/>
              </a:rPr>
              <a:t>Quercus </a:t>
            </a:r>
            <a:r>
              <a:rPr lang="en-US" sz="3200" b="0" i="1" dirty="0" err="1">
                <a:solidFill>
                  <a:srgbClr val="1A1D1E"/>
                </a:solidFill>
                <a:effectLst/>
                <a:latin typeface="Muli"/>
              </a:rPr>
              <a:t>robur</a:t>
            </a:r>
            <a:r>
              <a:rPr lang="en-US" sz="3200" b="0" i="0" dirty="0">
                <a:solidFill>
                  <a:srgbClr val="1A1D1E"/>
                </a:solidFill>
                <a:effectLst/>
                <a:latin typeface="Muli"/>
              </a:rPr>
              <a:t> - English oak</a:t>
            </a:r>
          </a:p>
          <a:p>
            <a:pPr algn="l">
              <a:buFont typeface="+mj-lt"/>
              <a:buAutoNum type="arabicPeriod"/>
            </a:pPr>
            <a:r>
              <a:rPr lang="en-US" sz="3200" b="0" i="1" dirty="0">
                <a:solidFill>
                  <a:srgbClr val="1A1D1E"/>
                </a:solidFill>
                <a:effectLst/>
                <a:latin typeface="Muli"/>
              </a:rPr>
              <a:t>Ricinus communis</a:t>
            </a:r>
            <a:r>
              <a:rPr lang="en-US" sz="3200" b="0" i="0" dirty="0">
                <a:solidFill>
                  <a:srgbClr val="1A1D1E"/>
                </a:solidFill>
                <a:effectLst/>
                <a:latin typeface="Muli"/>
              </a:rPr>
              <a:t> - </a:t>
            </a:r>
            <a:r>
              <a:rPr lang="en-US" sz="3200" b="0" i="0" dirty="0" err="1">
                <a:solidFill>
                  <a:srgbClr val="1A1D1E"/>
                </a:solidFill>
                <a:effectLst/>
                <a:latin typeface="Muli"/>
              </a:rPr>
              <a:t>Castorbean</a:t>
            </a:r>
            <a:endParaRPr lang="en-US" sz="3200" b="0" i="0" dirty="0">
              <a:solidFill>
                <a:srgbClr val="1A1D1E"/>
              </a:solidFill>
              <a:effectLst/>
              <a:latin typeface="Muli"/>
            </a:endParaRPr>
          </a:p>
          <a:p>
            <a:pPr algn="l">
              <a:buFont typeface="+mj-lt"/>
              <a:buAutoNum type="arabicPeriod"/>
            </a:pPr>
            <a:r>
              <a:rPr lang="en-US" sz="3200" b="0" i="1" dirty="0">
                <a:solidFill>
                  <a:srgbClr val="1A1D1E"/>
                </a:solidFill>
                <a:effectLst/>
                <a:latin typeface="Muli"/>
              </a:rPr>
              <a:t>Salix </a:t>
            </a:r>
            <a:r>
              <a:rPr lang="en-US" sz="3200" b="0" i="1" dirty="0" err="1">
                <a:solidFill>
                  <a:srgbClr val="1A1D1E"/>
                </a:solidFill>
                <a:effectLst/>
                <a:latin typeface="Muli"/>
              </a:rPr>
              <a:t>gooddingii</a:t>
            </a:r>
            <a:r>
              <a:rPr lang="en-US" sz="3200" b="0" i="1" dirty="0">
                <a:solidFill>
                  <a:srgbClr val="1A1D1E"/>
                </a:solidFill>
                <a:effectLst/>
                <a:latin typeface="Muli"/>
              </a:rPr>
              <a:t> </a:t>
            </a:r>
            <a:r>
              <a:rPr lang="en-US" sz="3200" b="0" i="0" dirty="0">
                <a:solidFill>
                  <a:srgbClr val="1A1D1E"/>
                </a:solidFill>
                <a:effectLst/>
                <a:latin typeface="Muli"/>
              </a:rPr>
              <a:t>- Black willow*</a:t>
            </a:r>
          </a:p>
          <a:p>
            <a:pPr algn="l">
              <a:buFont typeface="+mj-lt"/>
              <a:buAutoNum type="arabicPeriod"/>
            </a:pPr>
            <a:r>
              <a:rPr lang="en-US" sz="3200" b="0" i="1" dirty="0">
                <a:solidFill>
                  <a:srgbClr val="1A1D1E"/>
                </a:solidFill>
                <a:effectLst/>
                <a:latin typeface="Muli"/>
              </a:rPr>
              <a:t>Salix laevigata</a:t>
            </a:r>
            <a:r>
              <a:rPr lang="en-US" sz="3200" b="0" i="0" dirty="0">
                <a:solidFill>
                  <a:srgbClr val="1A1D1E"/>
                </a:solidFill>
                <a:effectLst/>
                <a:latin typeface="Muli"/>
              </a:rPr>
              <a:t> - Red willow*</a:t>
            </a:r>
          </a:p>
          <a:p>
            <a:pPr algn="l">
              <a:buFont typeface="+mj-lt"/>
              <a:buAutoNum type="arabicPeriod"/>
            </a:pPr>
            <a:r>
              <a:rPr lang="en-US" sz="3200" b="0" i="1" dirty="0">
                <a:solidFill>
                  <a:srgbClr val="1A1D1E"/>
                </a:solidFill>
                <a:effectLst/>
                <a:latin typeface="Muli"/>
              </a:rPr>
              <a:t>Salix </a:t>
            </a:r>
            <a:r>
              <a:rPr lang="en-US" sz="3200" b="0" i="1" dirty="0" err="1">
                <a:solidFill>
                  <a:srgbClr val="1A1D1E"/>
                </a:solidFill>
                <a:effectLst/>
                <a:latin typeface="Muli"/>
              </a:rPr>
              <a:t>lasiolepis</a:t>
            </a:r>
            <a:r>
              <a:rPr lang="en-US" sz="3200" b="0" i="0" dirty="0">
                <a:solidFill>
                  <a:srgbClr val="1A1D1E"/>
                </a:solidFill>
                <a:effectLst/>
                <a:latin typeface="Muli"/>
              </a:rPr>
              <a:t> - Arroyo willow*</a:t>
            </a:r>
          </a:p>
          <a:p>
            <a:pPr marL="0" indent="0" algn="l">
              <a:buNone/>
            </a:pPr>
            <a:r>
              <a:rPr lang="en-US" sz="3200" dirty="0">
                <a:solidFill>
                  <a:srgbClr val="1A1D1E"/>
                </a:solidFill>
                <a:latin typeface="Muli"/>
              </a:rPr>
              <a:t>* Indicates CA native</a:t>
            </a:r>
            <a:endParaRPr lang="en-US" sz="3200" b="0" i="0" dirty="0">
              <a:solidFill>
                <a:srgbClr val="1A1D1E"/>
              </a:solidFill>
              <a:effectLst/>
              <a:latin typeface="Muli"/>
            </a:endParaRP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365</TotalTime>
  <Words>1588</Words>
  <Application>Microsoft Macintosh PowerPoint</Application>
  <PresentationFormat>On-screen Show (4:3)</PresentationFormat>
  <Paragraphs>136</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Rounded MT Bold</vt:lpstr>
      <vt:lpstr>Muli</vt:lpstr>
      <vt:lpstr>Tw Cen MT</vt:lpstr>
      <vt:lpstr>Wingdings</vt:lpstr>
      <vt:lpstr>Wingdings 2</vt:lpstr>
      <vt:lpstr>Median</vt:lpstr>
      <vt:lpstr>PowerPoint Presentation</vt:lpstr>
      <vt:lpstr>The good, the bad and the bugly </vt:lpstr>
      <vt:lpstr>PowerPoint Presentation</vt:lpstr>
      <vt:lpstr>ISHB</vt:lpstr>
      <vt:lpstr>IOLYPHAGOUS SHOT HOLE BORER</vt:lpstr>
      <vt:lpstr>What do they do?</vt:lpstr>
      <vt:lpstr>PowerPoint Presentation</vt:lpstr>
      <vt:lpstr>What to look for:</vt:lpstr>
      <vt:lpstr>A selective list of 66 host trees:</vt:lpstr>
      <vt:lpstr>Less susceptible to ISHB/FD (causes branch dieback), and/or the beetle commonly colonizes at the margin of canker diseases. </vt:lpstr>
      <vt:lpstr>What Happens?</vt:lpstr>
      <vt:lpstr>How to confirm PSHB/FD:</vt:lpstr>
      <vt:lpstr>What can you do?</vt:lpstr>
      <vt:lpstr>PowerPoint Presentation</vt:lpstr>
      <vt:lpstr>PowerPoint Presentation</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good, the bad and the bugly</dc:title>
  <dc:creator>Judy</dc:creator>
  <cp:lastModifiedBy>Leah M Taylor</cp:lastModifiedBy>
  <cp:revision>12</cp:revision>
  <dcterms:created xsi:type="dcterms:W3CDTF">2014-04-07T22:51:33Z</dcterms:created>
  <dcterms:modified xsi:type="dcterms:W3CDTF">2023-04-18T19:49:00Z</dcterms:modified>
</cp:coreProperties>
</file>