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7" r:id="rId2"/>
    <p:sldId id="258" r:id="rId3"/>
    <p:sldId id="257" r:id="rId4"/>
    <p:sldId id="260" r:id="rId5"/>
    <p:sldId id="272" r:id="rId6"/>
    <p:sldId id="284" r:id="rId7"/>
    <p:sldId id="282" r:id="rId8"/>
    <p:sldId id="278" r:id="rId9"/>
    <p:sldId id="286" r:id="rId10"/>
    <p:sldId id="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FBB131"/>
    <a:srgbClr val="91C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902" autoAdjust="0"/>
    <p:restoredTop sz="89510"/>
  </p:normalViewPr>
  <p:slideViewPr>
    <p:cSldViewPr snapToGrid="0">
      <p:cViewPr varScale="1">
        <p:scale>
          <a:sx n="70" d="100"/>
          <a:sy n="70" d="100"/>
        </p:scale>
        <p:origin x="216" y="840"/>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E98AD-7B51-4DC6-82E1-521A52F6A235}" type="datetimeFigureOut">
              <a:rPr lang="en-US" smtClean="0"/>
              <a:t>4/10/23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40387-D8E8-4747-B676-98ED036C8F01}" type="slidenum">
              <a:rPr lang="en-US" smtClean="0"/>
              <a:t>‹#›</a:t>
            </a:fld>
            <a:endParaRPr lang="en-US" dirty="0"/>
          </a:p>
        </p:txBody>
      </p:sp>
    </p:spTree>
    <p:extLst>
      <p:ext uri="{BB962C8B-B14F-4D97-AF65-F5344CB8AC3E}">
        <p14:creationId xmlns:p14="http://schemas.microsoft.com/office/powerpoint/2010/main" val="10312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pm.ucanr.edu/PMG/C/I-NR-CSPP-LC.002.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3873B4"/>
                </a:solidFill>
                <a:effectLst/>
                <a:latin typeface="Open Sans" panose="020B0606030504020204" pitchFamily="34" charset="0"/>
                <a:hlinkClick r:id="rId3"/>
              </a:rPr>
              <a:t>Green lacewings develop though 4 stages</a:t>
            </a:r>
            <a:r>
              <a:rPr lang="en-US" b="0" i="0" dirty="0">
                <a:solidFill>
                  <a:srgbClr val="233338"/>
                </a:solidFill>
                <a:effectLst/>
                <a:latin typeface="Open Sans" panose="020B0606030504020204" pitchFamily="34" charset="0"/>
              </a:rPr>
              <a:t>: egg, larva, pupa, and adult. The adult female lays about 100 to 300 eggs during her several-week lifespan. After hatching, larvae develop through 3, increasingly larger instars before pupating on plant surfaces or under loose bark.</a:t>
            </a:r>
          </a:p>
          <a:p>
            <a:pPr algn="l"/>
            <a:r>
              <a:rPr lang="en-US" b="0" i="0" dirty="0">
                <a:solidFill>
                  <a:srgbClr val="233338"/>
                </a:solidFill>
                <a:effectLst/>
                <a:latin typeface="Open Sans" panose="020B0606030504020204" pitchFamily="34" charset="0"/>
              </a:rPr>
              <a:t>All stages can occur throughout the year in locations without cold winters. Adults become less active and may stop laying eggs and change coloration during late fall through winter. Especially in locations with cold winters, overwintering is mostly as inactive last instars (prepupae) or pupae within silken cocoons in bark crevices or other protected locations.</a:t>
            </a:r>
          </a:p>
          <a:p>
            <a:pPr algn="l"/>
            <a:r>
              <a:rPr lang="en-US" b="0" i="0" dirty="0">
                <a:solidFill>
                  <a:srgbClr val="233338"/>
                </a:solidFill>
                <a:effectLst/>
                <a:latin typeface="Open Sans" panose="020B0606030504020204" pitchFamily="34" charset="0"/>
              </a:rPr>
              <a:t>Green lacewings commonly have several generations per year. Egg to adult development requires about 4 to 6 weeks when temperatures are warm.</a:t>
            </a:r>
          </a:p>
          <a:p>
            <a:pPr algn="l"/>
            <a:endParaRPr lang="en-US" b="0" i="0" dirty="0">
              <a:solidFill>
                <a:srgbClr val="233338"/>
              </a:solidFill>
              <a:effectLst/>
              <a:latin typeface="Open Sans" panose="020B0606030504020204" pitchFamily="34" charset="0"/>
            </a:endParaRPr>
          </a:p>
          <a:p>
            <a:pPr algn="l"/>
            <a:endParaRPr lang="en-US" b="0" i="0" dirty="0">
              <a:solidFill>
                <a:srgbClr val="233338"/>
              </a:solidFill>
              <a:effectLst/>
              <a:latin typeface="Open Sans" panose="020B0606030504020204" pitchFamily="34" charset="0"/>
            </a:endParaRPr>
          </a:p>
          <a:p>
            <a:pPr algn="l"/>
            <a:endParaRPr lang="en-US" b="0" i="0" dirty="0">
              <a:solidFill>
                <a:srgbClr val="233338"/>
              </a:solidFill>
              <a:effectLst/>
              <a:latin typeface="Open Sans" panose="020B0606030504020204" pitchFamily="34" charset="0"/>
            </a:endParaRPr>
          </a:p>
          <a:p>
            <a:pPr algn="l"/>
            <a:r>
              <a:rPr lang="en-US" b="0" i="0" dirty="0">
                <a:solidFill>
                  <a:srgbClr val="233338"/>
                </a:solidFill>
                <a:effectLst/>
                <a:latin typeface="Open Sans" panose="020B0606030504020204" pitchFamily="34" charset="0"/>
              </a:rPr>
              <a:t>Species</a:t>
            </a:r>
          </a:p>
          <a:p>
            <a:pPr algn="l"/>
            <a:r>
              <a:rPr lang="en-US" b="0" i="0" dirty="0">
                <a:solidFill>
                  <a:srgbClr val="233338"/>
                </a:solidFill>
                <a:effectLst/>
                <a:latin typeface="Open Sans" panose="020B0606030504020204" pitchFamily="34" charset="0"/>
              </a:rPr>
              <a:t>At least 37 species of green lacewings in 11 genera occur in California. These include </a:t>
            </a:r>
            <a:r>
              <a:rPr lang="en-US" b="0" i="1" dirty="0" err="1">
                <a:solidFill>
                  <a:srgbClr val="233338"/>
                </a:solidFill>
                <a:effectLst/>
                <a:latin typeface="Open Sans" panose="020B0606030504020204" pitchFamily="34" charset="0"/>
              </a:rPr>
              <a:t>Ceraeochrysa</a:t>
            </a:r>
            <a:r>
              <a:rPr lang="en-US" b="0" i="0" dirty="0">
                <a:solidFill>
                  <a:srgbClr val="233338"/>
                </a:solidFill>
                <a:effectLst/>
                <a:latin typeface="Open Sans" panose="020B0606030504020204" pitchFamily="34" charset="0"/>
              </a:rPr>
              <a:t>, </a:t>
            </a:r>
            <a:r>
              <a:rPr lang="en-US" b="0" i="1" dirty="0" err="1">
                <a:solidFill>
                  <a:srgbClr val="233338"/>
                </a:solidFill>
                <a:effectLst/>
                <a:latin typeface="Open Sans" panose="020B0606030504020204" pitchFamily="34" charset="0"/>
              </a:rPr>
              <a:t>Chrysopa</a:t>
            </a:r>
            <a:r>
              <a:rPr lang="en-US" b="0" i="0" dirty="0">
                <a:solidFill>
                  <a:srgbClr val="233338"/>
                </a:solidFill>
                <a:effectLst/>
                <a:latin typeface="Open Sans" panose="020B0606030504020204" pitchFamily="34" charset="0"/>
              </a:rPr>
              <a:t>, </a:t>
            </a:r>
            <a:r>
              <a:rPr lang="en-US" b="0" i="1" dirty="0" err="1">
                <a:solidFill>
                  <a:srgbClr val="233338"/>
                </a:solidFill>
                <a:effectLst/>
                <a:latin typeface="Open Sans" panose="020B0606030504020204" pitchFamily="34" charset="0"/>
              </a:rPr>
              <a:t>Kymachrysa</a:t>
            </a:r>
            <a:r>
              <a:rPr lang="en-US" b="0" i="0" dirty="0">
                <a:solidFill>
                  <a:srgbClr val="233338"/>
                </a:solidFill>
                <a:effectLst/>
                <a:latin typeface="Open Sans" panose="020B0606030504020204" pitchFamily="34" charset="0"/>
              </a:rPr>
              <a:t>, </a:t>
            </a:r>
            <a:r>
              <a:rPr lang="en-US" b="0" i="1" dirty="0" err="1">
                <a:solidFill>
                  <a:srgbClr val="233338"/>
                </a:solidFill>
                <a:effectLst/>
                <a:latin typeface="Open Sans" panose="020B0606030504020204" pitchFamily="34" charset="0"/>
              </a:rPr>
              <a:t>Pseudomallada</a:t>
            </a:r>
            <a:r>
              <a:rPr lang="en-US" b="0" i="0" dirty="0">
                <a:solidFill>
                  <a:srgbClr val="233338"/>
                </a:solidFill>
                <a:effectLst/>
                <a:latin typeface="Open Sans" panose="020B0606030504020204" pitchFamily="34" charset="0"/>
              </a:rPr>
              <a:t>, and </a:t>
            </a:r>
            <a:r>
              <a:rPr lang="en-US" b="0" i="1" dirty="0" err="1">
                <a:solidFill>
                  <a:srgbClr val="233338"/>
                </a:solidFill>
                <a:effectLst/>
                <a:latin typeface="Open Sans" panose="020B0606030504020204" pitchFamily="34" charset="0"/>
              </a:rPr>
              <a:t>Yumachrysa</a:t>
            </a:r>
            <a:r>
              <a:rPr lang="en-US" b="0" i="0" dirty="0">
                <a:solidFill>
                  <a:srgbClr val="233338"/>
                </a:solidFill>
                <a:effectLst/>
                <a:latin typeface="Open Sans" panose="020B0606030504020204" pitchFamily="34" charset="0"/>
              </a:rPr>
              <a:t> spp. and 7 or more species each of </a:t>
            </a:r>
            <a:r>
              <a:rPr lang="en-US" b="0" i="1" dirty="0" err="1">
                <a:solidFill>
                  <a:srgbClr val="233338"/>
                </a:solidFill>
                <a:effectLst/>
                <a:latin typeface="Open Sans" panose="020B0606030504020204" pitchFamily="34" charset="0"/>
              </a:rPr>
              <a:t>Chrysoperla</a:t>
            </a:r>
            <a:r>
              <a:rPr lang="en-US" b="0" i="0" dirty="0">
                <a:solidFill>
                  <a:srgbClr val="233338"/>
                </a:solidFill>
                <a:effectLst/>
                <a:latin typeface="Open Sans" panose="020B0606030504020204" pitchFamily="34" charset="0"/>
              </a:rPr>
              <a:t>, </a:t>
            </a:r>
            <a:r>
              <a:rPr lang="en-US" b="0" i="1" dirty="0" err="1">
                <a:solidFill>
                  <a:srgbClr val="233338"/>
                </a:solidFill>
                <a:effectLst/>
                <a:latin typeface="Open Sans" panose="020B0606030504020204" pitchFamily="34" charset="0"/>
              </a:rPr>
              <a:t>Eremochrysa</a:t>
            </a:r>
            <a:r>
              <a:rPr lang="en-US" b="0" i="0" dirty="0">
                <a:solidFill>
                  <a:srgbClr val="233338"/>
                </a:solidFill>
                <a:effectLst/>
                <a:latin typeface="Open Sans" panose="020B0606030504020204" pitchFamily="34" charset="0"/>
              </a:rPr>
              <a:t>, and </a:t>
            </a:r>
            <a:r>
              <a:rPr lang="en-US" b="0" i="1" dirty="0" err="1">
                <a:solidFill>
                  <a:srgbClr val="233338"/>
                </a:solidFill>
                <a:effectLst/>
                <a:latin typeface="Open Sans" panose="020B0606030504020204" pitchFamily="34" charset="0"/>
              </a:rPr>
              <a:t>Meleoma</a:t>
            </a:r>
            <a:r>
              <a:rPr lang="en-US" b="0" i="0" dirty="0">
                <a:solidFill>
                  <a:srgbClr val="233338"/>
                </a:solidFill>
                <a:effectLst/>
                <a:latin typeface="Open Sans" panose="020B0606030504020204" pitchFamily="34" charset="0"/>
              </a:rPr>
              <a:t>.</a:t>
            </a:r>
          </a:p>
          <a:p>
            <a:pPr algn="l"/>
            <a:endParaRPr lang="en-US" b="0" i="0" dirty="0">
              <a:solidFill>
                <a:srgbClr val="233338"/>
              </a:solidFill>
              <a:effectLst/>
              <a:latin typeface="Open Sans" panose="020B0606030504020204" pitchFamily="34" charset="0"/>
            </a:endParaRPr>
          </a:p>
          <a:p>
            <a:endParaRPr lang="en-US" b="0" i="0" dirty="0">
              <a:solidFill>
                <a:srgbClr val="2A2A2A"/>
              </a:solidFill>
              <a:effectLst/>
              <a:latin typeface="Merriweather" panose="020F0502020204030204" pitchFamily="34" charset="0"/>
            </a:endParaRPr>
          </a:p>
        </p:txBody>
      </p:sp>
      <p:sp>
        <p:nvSpPr>
          <p:cNvPr id="4" name="Slide Number Placeholder 3"/>
          <p:cNvSpPr>
            <a:spLocks noGrp="1"/>
          </p:cNvSpPr>
          <p:nvPr>
            <p:ph type="sldNum" sz="quarter" idx="5"/>
          </p:nvPr>
        </p:nvSpPr>
        <p:spPr/>
        <p:txBody>
          <a:bodyPr/>
          <a:lstStyle/>
          <a:p>
            <a:fld id="{E2C40387-D8E8-4747-B676-98ED036C8F01}" type="slidenum">
              <a:rPr lang="en-US" smtClean="0"/>
              <a:t>4</a:t>
            </a:fld>
            <a:endParaRPr lang="en-US" dirty="0"/>
          </a:p>
        </p:txBody>
      </p:sp>
    </p:spTree>
    <p:extLst>
      <p:ext uri="{BB962C8B-B14F-4D97-AF65-F5344CB8AC3E}">
        <p14:creationId xmlns:p14="http://schemas.microsoft.com/office/powerpoint/2010/main" val="379157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33338"/>
                </a:solidFill>
                <a:effectLst/>
                <a:latin typeface="Open Sans" panose="020B0606030504020204" pitchFamily="34" charset="0"/>
              </a:rPr>
              <a:t>Adults are soft-bodied insects with golden eyes and 4 membranous wings held </a:t>
            </a:r>
            <a:r>
              <a:rPr lang="en-US" b="0" i="0" dirty="0" err="1">
                <a:solidFill>
                  <a:srgbClr val="233338"/>
                </a:solidFill>
                <a:effectLst/>
                <a:latin typeface="Open Sans" panose="020B0606030504020204" pitchFamily="34" charset="0"/>
              </a:rPr>
              <a:t>rooflike</a:t>
            </a:r>
            <a:r>
              <a:rPr lang="en-US" b="0" i="0" dirty="0">
                <a:solidFill>
                  <a:srgbClr val="233338"/>
                </a:solidFill>
                <a:effectLst/>
                <a:latin typeface="Open Sans" panose="020B0606030504020204" pitchFamily="34" charset="0"/>
              </a:rPr>
              <a:t> over the body at rest. The wings and body are commonly green. Adults (head to wing tip, excluding antennae) average about 3/4 inch (19 mm).</a:t>
            </a:r>
          </a:p>
          <a:p>
            <a:pPr algn="l"/>
            <a:r>
              <a:rPr lang="en-US" b="0" i="0" dirty="0">
                <a:solidFill>
                  <a:srgbClr val="233338"/>
                </a:solidFill>
                <a:effectLst/>
                <a:latin typeface="Open Sans" panose="020B0606030504020204" pitchFamily="34" charset="0"/>
              </a:rPr>
              <a:t>Eggs are oblong and 1/16 inch (1.5 mm) or less in length. Each is laid on the end of a silken stalk attached to plants. Eggs are pale yellowish-green or white when laid, then change to bluish-green and finally gray before hatching.</a:t>
            </a:r>
          </a:p>
          <a:p>
            <a:pPr algn="l"/>
            <a:r>
              <a:rPr lang="en-US" b="0" i="0" dirty="0">
                <a:solidFill>
                  <a:srgbClr val="233338"/>
                </a:solidFill>
                <a:effectLst/>
                <a:latin typeface="Open Sans" panose="020B0606030504020204" pitchFamily="34" charset="0"/>
              </a:rPr>
              <a:t>Larvae are elongate and flattened with distinct legs and resemble tiny alligators. The body is about 1/2 inch long or less and commonly cream, tan, or yellowish with lengthwise lines or rows of spots that are blackish, dark or light brown, or reddish. Larvae have prominent, paired, tubelike mouthparts that curve inwards.</a:t>
            </a:r>
          </a:p>
          <a:p>
            <a:pPr algn="l"/>
            <a:r>
              <a:rPr lang="en-US" b="0" i="0" dirty="0">
                <a:solidFill>
                  <a:srgbClr val="233338"/>
                </a:solidFill>
                <a:effectLst/>
                <a:latin typeface="Open Sans" panose="020B0606030504020204" pitchFamily="34" charset="0"/>
              </a:rPr>
              <a:t>Pupae occur in a roundish cocoon about 1/8 to 1/4 inch (3–6 mm) in diameter. The curled body is commonly visible through the loosely woven, whitish silk.</a:t>
            </a:r>
          </a:p>
          <a:p>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5</a:t>
            </a:fld>
            <a:endParaRPr lang="en-US" dirty="0"/>
          </a:p>
        </p:txBody>
      </p:sp>
    </p:spTree>
    <p:extLst>
      <p:ext uri="{BB962C8B-B14F-4D97-AF65-F5344CB8AC3E}">
        <p14:creationId xmlns:p14="http://schemas.microsoft.com/office/powerpoint/2010/main" val="2599979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33338"/>
                </a:solidFill>
                <a:effectLst/>
                <a:latin typeface="Open Sans" panose="020B0606030504020204" pitchFamily="34" charset="0"/>
              </a:rPr>
              <a:t>Green lacewings occur in field and tree crops, gardens and landscapes, and wildlands. Adults feed on honeydew, plant nectar, and yeasts; some additionally are predaceous (e.g., </a:t>
            </a:r>
            <a:r>
              <a:rPr lang="en-US" b="0" i="1" dirty="0" err="1">
                <a:solidFill>
                  <a:srgbClr val="233338"/>
                </a:solidFill>
                <a:effectLst/>
                <a:latin typeface="Open Sans" panose="020B0606030504020204" pitchFamily="34" charset="0"/>
              </a:rPr>
              <a:t>Chrysopa</a:t>
            </a:r>
            <a:r>
              <a:rPr lang="en-US" b="0" i="0" dirty="0">
                <a:solidFill>
                  <a:srgbClr val="233338"/>
                </a:solidFill>
                <a:effectLst/>
                <a:latin typeface="Open Sans" panose="020B0606030504020204" pitchFamily="34" charset="0"/>
              </a:rPr>
              <a:t> species) while others are not (</a:t>
            </a:r>
            <a:r>
              <a:rPr lang="en-US" b="0" i="1" dirty="0" err="1">
                <a:solidFill>
                  <a:srgbClr val="233338"/>
                </a:solidFill>
                <a:effectLst/>
                <a:latin typeface="Open Sans" panose="020B0606030504020204" pitchFamily="34" charset="0"/>
              </a:rPr>
              <a:t>Chrysoperla</a:t>
            </a:r>
            <a:r>
              <a:rPr lang="en-US" b="0" i="0" dirty="0">
                <a:solidFill>
                  <a:srgbClr val="233338"/>
                </a:solidFill>
                <a:effectLst/>
                <a:latin typeface="Open Sans" panose="020B0606030504020204" pitchFamily="34" charset="0"/>
              </a:rPr>
              <a:t> species).</a:t>
            </a:r>
            <a:endParaRPr lang="en-US" dirty="0"/>
          </a:p>
        </p:txBody>
      </p:sp>
      <p:sp>
        <p:nvSpPr>
          <p:cNvPr id="4" name="Slide Number Placeholder 3"/>
          <p:cNvSpPr>
            <a:spLocks noGrp="1"/>
          </p:cNvSpPr>
          <p:nvPr>
            <p:ph type="sldNum" sz="quarter" idx="5"/>
          </p:nvPr>
        </p:nvSpPr>
        <p:spPr/>
        <p:txBody>
          <a:bodyPr/>
          <a:lstStyle/>
          <a:p>
            <a:fld id="{E2C40387-D8E8-4747-B676-98ED036C8F01}" type="slidenum">
              <a:rPr lang="en-US" smtClean="0"/>
              <a:t>6</a:t>
            </a:fld>
            <a:endParaRPr lang="en-US" dirty="0"/>
          </a:p>
        </p:txBody>
      </p:sp>
    </p:spTree>
    <p:extLst>
      <p:ext uri="{BB962C8B-B14F-4D97-AF65-F5344CB8AC3E}">
        <p14:creationId xmlns:p14="http://schemas.microsoft.com/office/powerpoint/2010/main" val="145657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33338"/>
                </a:solidFill>
                <a:effectLst/>
                <a:latin typeface="Open Sans" panose="020B0606030504020204" pitchFamily="34" charset="0"/>
              </a:rPr>
              <a:t>Lacewings are considered beneficial predators, eating many pest insects that do damage to cultivated garden plants. Whiteflies is another prey species</a:t>
            </a:r>
          </a:p>
          <a:p>
            <a:pPr algn="l"/>
            <a:r>
              <a:rPr lang="en-US" b="0" i="0" dirty="0">
                <a:solidFill>
                  <a:srgbClr val="333333"/>
                </a:solidFill>
                <a:effectLst/>
                <a:latin typeface="Verdana" panose="020B0604030504040204" pitchFamily="34" charset="0"/>
              </a:rPr>
              <a:t>There are several species of green lacewings; some species have predaceous adults, while others feed only on honeydew, nectar and pollen. Larvae look like tiny alligators and are generalist predators on mites and small insects, including aphids, caterpillars, leafhoppers, mealybugs, psyllids, thrips, whiteflies, and insect eggs.</a:t>
            </a:r>
          </a:p>
          <a:p>
            <a:br>
              <a:rPr lang="en-US" dirty="0"/>
            </a:br>
            <a:endParaRPr lang="en-US" b="0" i="0" dirty="0">
              <a:solidFill>
                <a:srgbClr val="233338"/>
              </a:solidFill>
              <a:effectLst/>
              <a:latin typeface="Open Sans" panose="020B0606030504020204" pitchFamily="34" charset="0"/>
            </a:endParaRPr>
          </a:p>
          <a:p>
            <a:endParaRPr lang="en-US" b="0" i="0" dirty="0">
              <a:solidFill>
                <a:srgbClr val="233338"/>
              </a:solidFill>
              <a:effectLst/>
              <a:latin typeface="Open Sans" panose="020B0606030504020204" pitchFamily="34" charset="0"/>
            </a:endParaRPr>
          </a:p>
          <a:p>
            <a:endParaRPr lang="en-US" b="0" i="0" dirty="0">
              <a:solidFill>
                <a:srgbClr val="233338"/>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E2C40387-D8E8-4747-B676-98ED036C8F01}" type="slidenum">
              <a:rPr lang="en-US" smtClean="0"/>
              <a:t>7</a:t>
            </a:fld>
            <a:endParaRPr lang="en-US" dirty="0"/>
          </a:p>
        </p:txBody>
      </p:sp>
    </p:spTree>
    <p:extLst>
      <p:ext uri="{BB962C8B-B14F-4D97-AF65-F5344CB8AC3E}">
        <p14:creationId xmlns:p14="http://schemas.microsoft.com/office/powerpoint/2010/main" val="327516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The Sterile Insect Technique is used in maintaining a fly-free zone in Mexico, Texas and California. Technology for the eradication programs used to maintain these zones is supported by research by the USDA-ARS laboratory in Weslaco, Texas, and </a:t>
            </a:r>
            <a:r>
              <a:rPr lang="en-US" b="0" i="0" dirty="0" err="1">
                <a:solidFill>
                  <a:srgbClr val="000000"/>
                </a:solidFill>
                <a:effectLst/>
                <a:latin typeface="Times New Roman" panose="02020603050405020304" pitchFamily="18" charset="0"/>
              </a:rPr>
              <a:t>Sanidad</a:t>
            </a:r>
            <a:r>
              <a:rPr lang="en-US" b="0" i="0" dirty="0">
                <a:solidFill>
                  <a:srgbClr val="000000"/>
                </a:solidFill>
                <a:effectLst/>
                <a:latin typeface="Times New Roman" panose="02020603050405020304" pitchFamily="18" charset="0"/>
              </a:rPr>
              <a:t> Vegetal laboratories in Mexico. Both research groups cooperate with USAD-APHIS Plant Protection and Quarantine and International Services departments in establishing protocols and executing sterile insect release programs.</a:t>
            </a:r>
            <a:endParaRPr lang="en-US" b="0" i="0" dirty="0">
              <a:solidFill>
                <a:srgbClr val="233338"/>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E2C40387-D8E8-4747-B676-98ED036C8F01}" type="slidenum">
              <a:rPr lang="en-US" smtClean="0"/>
              <a:t>8</a:t>
            </a:fld>
            <a:endParaRPr lang="en-US" dirty="0"/>
          </a:p>
        </p:txBody>
      </p:sp>
    </p:spTree>
    <p:extLst>
      <p:ext uri="{BB962C8B-B14F-4D97-AF65-F5344CB8AC3E}">
        <p14:creationId xmlns:p14="http://schemas.microsoft.com/office/powerpoint/2010/main" val="3259499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838200" y="1057321"/>
            <a:ext cx="10515600" cy="1325563"/>
          </a:xfrm>
          <a:prstGeom prst="rect">
            <a:avLst/>
          </a:prstGeom>
          <a:ln>
            <a:noFill/>
          </a:ln>
        </p:spPr>
        <p:txBody>
          <a:bodyPr vert="horz" lIns="91440" tIns="45720" rIns="91440" bIns="45720" rtlCol="0" anchor="ctr">
            <a:normAutofit/>
          </a:bodyPr>
          <a:lstStyle>
            <a:lvl1pPr algn="l">
              <a:defRPr sz="60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800">
                <a:solidFill>
                  <a:schemeClr val="bg1"/>
                </a:solidFill>
              </a:defRPr>
            </a:lvl1pPr>
          </a:lstStyle>
          <a:p>
            <a:pPr lvl="0"/>
            <a:r>
              <a:rPr lang="en-US" dirty="0"/>
              <a:t>Presented by</a:t>
            </a:r>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7"/>
            <a:ext cx="2859088" cy="531813"/>
          </a:xfr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0" y="2750550"/>
            <a:ext cx="8265886" cy="798192"/>
          </a:xfrm>
        </p:spPr>
        <p:txBody>
          <a:bodyPr>
            <a:noAutofit/>
          </a:bodyPr>
          <a:lstStyle>
            <a:lvl1pPr marL="0" indent="0" algn="l">
              <a:buNone/>
              <a:defRPr sz="36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spTree>
    <p:extLst>
      <p:ext uri="{BB962C8B-B14F-4D97-AF65-F5344CB8AC3E}">
        <p14:creationId xmlns:p14="http://schemas.microsoft.com/office/powerpoint/2010/main" val="200018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8" cy="767528"/>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4/10/23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9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657" y="0"/>
            <a:ext cx="12257314" cy="1617141"/>
          </a:xfrm>
          <a:prstGeom prst="rect">
            <a:avLst/>
          </a:prstGeom>
        </p:spPr>
      </p:pic>
      <p:sp>
        <p:nvSpPr>
          <p:cNvPr id="2" name="Title 1"/>
          <p:cNvSpPr>
            <a:spLocks noGrp="1"/>
          </p:cNvSpPr>
          <p:nvPr>
            <p:ph type="title"/>
          </p:nvPr>
        </p:nvSpPr>
        <p:spPr>
          <a:xfrm>
            <a:off x="684733" y="55078"/>
            <a:ext cx="10970237" cy="1257014"/>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4/10/23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227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655" y="0"/>
            <a:ext cx="12257310" cy="1617141"/>
          </a:xfrm>
          <a:prstGeom prst="rect">
            <a:avLst/>
          </a:prstGeom>
        </p:spPr>
      </p:pic>
      <p:sp>
        <p:nvSpPr>
          <p:cNvPr id="2" name="Title 1"/>
          <p:cNvSpPr>
            <a:spLocks noGrp="1"/>
          </p:cNvSpPr>
          <p:nvPr>
            <p:ph type="title"/>
          </p:nvPr>
        </p:nvSpPr>
        <p:spPr>
          <a:xfrm>
            <a:off x="684734" y="14437"/>
            <a:ext cx="10515600" cy="1325563"/>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4/10/23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758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AF34E-9A6B-4D28-A7B9-972D816465A9}" type="datetimeFigureOut">
              <a:rPr lang="en-US" smtClean="0"/>
              <a:t>4/10/23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5AB6C3-3666-4A99-912F-5AB9870711E1}" type="slidenum">
              <a:rPr lang="en-US" smtClean="0"/>
              <a:t>‹#›</a:t>
            </a:fld>
            <a:endParaRPr lang="en-US" dirty="0"/>
          </a:p>
        </p:txBody>
      </p:sp>
      <p:sp>
        <p:nvSpPr>
          <p:cNvPr id="5" name="Rectangle 4">
            <a:extLst>
              <a:ext uri="{FF2B5EF4-FFF2-40B4-BE49-F238E27FC236}">
                <a16:creationId xmlns:a16="http://schemas.microsoft.com/office/drawing/2014/main" id="{32071C8D-2A51-D246-AA94-E9CB910FBB98}"/>
              </a:ext>
            </a:extLst>
          </p:cNvPr>
          <p:cNvSpPr/>
          <p:nvPr userDrawn="1"/>
        </p:nvSpPr>
        <p:spPr>
          <a:xfrm>
            <a:off x="6390640" y="6085840"/>
            <a:ext cx="5516880" cy="77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79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hasCustomPrompt="1"/>
          </p:nvPr>
        </p:nvSpPr>
        <p:spPr>
          <a:xfrm>
            <a:off x="5183188" y="987425"/>
            <a:ext cx="6172200" cy="4873625"/>
          </a:xfrm>
        </p:spPr>
        <p:txBody>
          <a:bodyPr/>
          <a:lstStyle>
            <a:lvl1pPr>
              <a:defRPr sz="2800"/>
            </a:lvl1pPr>
            <a:lvl2pPr>
              <a:defRPr sz="25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AF34E-9A6B-4D28-A7B9-972D816465A9}" type="datetimeFigureOut">
              <a:rPr lang="en-US" smtClean="0"/>
              <a:t>4/10/23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424105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4" y="130630"/>
            <a:ext cx="5178239" cy="6590846"/>
          </a:xfrm>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4/10/23</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B5A84DAB-EC3E-0B44-B20D-4056EC3F0125}"/>
              </a:ext>
            </a:extLst>
          </p:cNvPr>
          <p:cNvSpPr>
            <a:spLocks noGrp="1"/>
          </p:cNvSpPr>
          <p:nvPr>
            <p:ph type="pic" idx="16"/>
          </p:nvPr>
        </p:nvSpPr>
        <p:spPr>
          <a:xfrm>
            <a:off x="6875874" y="133577"/>
            <a:ext cx="5178239" cy="65908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758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0" y="152400"/>
            <a:ext cx="5137806" cy="65690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4E688AFC-0F3C-934F-ACB2-4EF128FCF622}"/>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294EB706-0D78-4B4D-9752-B222D4B427D2}"/>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4/10/23</a:t>
            </a:fld>
            <a:endParaRPr lang="en-US" dirty="0"/>
          </a:p>
        </p:txBody>
      </p:sp>
      <p:sp>
        <p:nvSpPr>
          <p:cNvPr id="10" name="Slide Number Placeholder 4">
            <a:extLst>
              <a:ext uri="{FF2B5EF4-FFF2-40B4-BE49-F238E27FC236}">
                <a16:creationId xmlns:a16="http://schemas.microsoft.com/office/drawing/2014/main" id="{E93944E4-DF33-4C41-8E07-6F86F4A7CA5C}"/>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4B7F958F-69A1-D94A-976F-4605308CC028}"/>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7" name="Rectangle 6">
            <a:extLst>
              <a:ext uri="{FF2B5EF4-FFF2-40B4-BE49-F238E27FC236}">
                <a16:creationId xmlns:a16="http://schemas.microsoft.com/office/drawing/2014/main" id="{58FE2F57-8BC4-4C49-9F97-4B6098A8A6BB}"/>
              </a:ext>
            </a:extLst>
          </p:cNvPr>
          <p:cNvSpPr/>
          <p:nvPr userDrawn="1"/>
        </p:nvSpPr>
        <p:spPr>
          <a:xfrm>
            <a:off x="6492240" y="6176962"/>
            <a:ext cx="5384800"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47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130628"/>
            <a:ext cx="5185496" cy="32785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4" y="3448870"/>
            <a:ext cx="5185497" cy="325863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4/10/23</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464971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217714"/>
            <a:ext cx="5160666" cy="321128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152400" y="3429000"/>
            <a:ext cx="5160666" cy="32924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80B5C06A-4695-D04A-B4EC-9611DA53EE00}"/>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A7C7B9C6-41DC-8E4C-AC0C-BF219311D4ED}"/>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4/10/23</a:t>
            </a:fld>
            <a:endParaRPr lang="en-US" dirty="0"/>
          </a:p>
        </p:txBody>
      </p:sp>
      <p:sp>
        <p:nvSpPr>
          <p:cNvPr id="10" name="Slide Number Placeholder 4">
            <a:extLst>
              <a:ext uri="{FF2B5EF4-FFF2-40B4-BE49-F238E27FC236}">
                <a16:creationId xmlns:a16="http://schemas.microsoft.com/office/drawing/2014/main" id="{B1982A7A-1223-C34E-B84C-91F804438A36}"/>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8B182AA3-5BE9-FB41-8469-AA22466C00A3}"/>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12BA4694-FB48-6F4A-8A5C-D1D81285C306}"/>
              </a:ext>
            </a:extLst>
          </p:cNvPr>
          <p:cNvSpPr/>
          <p:nvPr userDrawn="1"/>
        </p:nvSpPr>
        <p:spPr>
          <a:xfrm>
            <a:off x="6705600" y="6176962"/>
            <a:ext cx="5160666"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902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308203" y="190499"/>
            <a:ext cx="2731397" cy="32098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918729" y="190500"/>
            <a:ext cx="2389474" cy="321577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918729" y="3419595"/>
            <a:ext cx="5120871" cy="330187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4/10/23</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6896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2077"/>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473872"/>
            <a:ext cx="9144000" cy="1655762"/>
          </a:xfrm>
        </p:spPr>
        <p:txBody>
          <a:bodyPr>
            <a:normAutofit/>
          </a:bodyPr>
          <a:lstStyle>
            <a:lvl1pPr marL="0" indent="0" algn="ctr">
              <a:buNone/>
              <a:defRPr sz="2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4/10/23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
        <p:nvSpPr>
          <p:cNvPr id="7" name="Rectangle 6">
            <a:extLst>
              <a:ext uri="{FF2B5EF4-FFF2-40B4-BE49-F238E27FC236}">
                <a16:creationId xmlns:a16="http://schemas.microsoft.com/office/drawing/2014/main" id="{C5FAC313-4F1F-2A45-AB18-3446BB9C1FC8}"/>
              </a:ext>
            </a:extLst>
          </p:cNvPr>
          <p:cNvSpPr/>
          <p:nvPr userDrawn="1"/>
        </p:nvSpPr>
        <p:spPr>
          <a:xfrm>
            <a:off x="6624320" y="6127827"/>
            <a:ext cx="5262880" cy="677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95DB12B-3AB0-B14A-95E8-50F5D33B7B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58" y="-114196"/>
            <a:ext cx="12348905" cy="985837"/>
          </a:xfrm>
          <a:prstGeom prst="rect">
            <a:avLst/>
          </a:prstGeom>
        </p:spPr>
      </p:pic>
      <p:pic>
        <p:nvPicPr>
          <p:cNvPr id="15" name="Picture 14">
            <a:extLst>
              <a:ext uri="{FF2B5EF4-FFF2-40B4-BE49-F238E27FC236}">
                <a16:creationId xmlns:a16="http://schemas.microsoft.com/office/drawing/2014/main" id="{33130DE3-AC00-864A-ADFE-9CA427BB8A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8298" y="5932545"/>
            <a:ext cx="12348905" cy="933675"/>
          </a:xfrm>
          <a:prstGeom prst="rect">
            <a:avLst/>
          </a:prstGeom>
        </p:spPr>
      </p:pic>
      <p:pic>
        <p:nvPicPr>
          <p:cNvPr id="12" name="Picture 11">
            <a:extLst>
              <a:ext uri="{FF2B5EF4-FFF2-40B4-BE49-F238E27FC236}">
                <a16:creationId xmlns:a16="http://schemas.microsoft.com/office/drawing/2014/main" id="{879B26FE-356E-8C42-ACF7-4AD5B643D1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5680" y="5158060"/>
            <a:ext cx="6070080" cy="986388"/>
          </a:xfrm>
          <a:prstGeom prst="rect">
            <a:avLst/>
          </a:prstGeom>
        </p:spPr>
      </p:pic>
    </p:spTree>
    <p:extLst>
      <p:ext uri="{BB962C8B-B14F-4D97-AF65-F5344CB8AC3E}">
        <p14:creationId xmlns:p14="http://schemas.microsoft.com/office/powerpoint/2010/main" val="284140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PictureRight with Text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CAF34E-9A6B-4D28-A7B9-972D816465A9}" type="datetimeFigureOut">
              <a:rPr lang="en-US" smtClean="0"/>
              <a:t>4/10/23</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7" name="Picture Placeholder 2">
            <a:extLst>
              <a:ext uri="{FF2B5EF4-FFF2-40B4-BE49-F238E27FC236}">
                <a16:creationId xmlns:a16="http://schemas.microsoft.com/office/drawing/2014/main" id="{B344ADF4-4A34-FF4B-B28E-F0DA464C7613}"/>
              </a:ext>
            </a:extLst>
          </p:cNvPr>
          <p:cNvSpPr>
            <a:spLocks noGrp="1"/>
          </p:cNvSpPr>
          <p:nvPr>
            <p:ph type="pic" idx="1"/>
          </p:nvPr>
        </p:nvSpPr>
        <p:spPr>
          <a:xfrm>
            <a:off x="6865986" y="3562350"/>
            <a:ext cx="2849513" cy="315912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94C6B3AA-21EE-4D48-B66A-5607DDB3A8F5}"/>
              </a:ext>
            </a:extLst>
          </p:cNvPr>
          <p:cNvSpPr>
            <a:spLocks noGrp="1"/>
          </p:cNvSpPr>
          <p:nvPr>
            <p:ph type="pic" idx="13"/>
          </p:nvPr>
        </p:nvSpPr>
        <p:spPr>
          <a:xfrm>
            <a:off x="9715500" y="3562351"/>
            <a:ext cx="2333626" cy="315912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Picture Placeholder 2">
            <a:extLst>
              <a:ext uri="{FF2B5EF4-FFF2-40B4-BE49-F238E27FC236}">
                <a16:creationId xmlns:a16="http://schemas.microsoft.com/office/drawing/2014/main" id="{1EBB1F3C-E931-3844-833F-B99E12BCA602}"/>
              </a:ext>
            </a:extLst>
          </p:cNvPr>
          <p:cNvSpPr>
            <a:spLocks noGrp="1"/>
          </p:cNvSpPr>
          <p:nvPr>
            <p:ph type="pic" idx="14"/>
          </p:nvPr>
        </p:nvSpPr>
        <p:spPr>
          <a:xfrm>
            <a:off x="6848924" y="150581"/>
            <a:ext cx="5200201" cy="341176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Text Placeholder 2">
            <a:extLst>
              <a:ext uri="{FF2B5EF4-FFF2-40B4-BE49-F238E27FC236}">
                <a16:creationId xmlns:a16="http://schemas.microsoft.com/office/drawing/2014/main" id="{52D27C7D-F2B9-8F43-8A9D-7FB590B10F56}"/>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Placeholder 1">
            <a:extLst>
              <a:ext uri="{FF2B5EF4-FFF2-40B4-BE49-F238E27FC236}">
                <a16:creationId xmlns:a16="http://schemas.microsoft.com/office/drawing/2014/main" id="{486FD241-EACA-E94A-BED0-4225E29BA7F8}"/>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00363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PictureLeft with Text">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A79FB5E-8D60-F34A-BDAC-7D2C449BB5B5}"/>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677989" y="6356350"/>
            <a:ext cx="2743200" cy="365125"/>
          </a:xfrm>
        </p:spPr>
        <p:txBody>
          <a:bodyPr/>
          <a:lstStyle/>
          <a:p>
            <a:fld id="{2FCAF34E-9A6B-4D28-A7B9-972D816465A9}" type="datetimeFigureOut">
              <a:rPr lang="en-US" smtClean="0"/>
              <a:t>4/10/23</a:t>
            </a:fld>
            <a:endParaRPr lang="en-US" dirty="0"/>
          </a:p>
        </p:txBody>
      </p:sp>
      <p:sp>
        <p:nvSpPr>
          <p:cNvPr id="21" name="Slide Number Placeholder 4">
            <a:extLst>
              <a:ext uri="{FF2B5EF4-FFF2-40B4-BE49-F238E27FC236}">
                <a16:creationId xmlns:a16="http://schemas.microsoft.com/office/drawing/2014/main" id="{54992B99-9973-4F4A-A703-2D8443A08E0E}"/>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2" name="Picture Placeholder 2">
            <a:extLst>
              <a:ext uri="{FF2B5EF4-FFF2-40B4-BE49-F238E27FC236}">
                <a16:creationId xmlns:a16="http://schemas.microsoft.com/office/drawing/2014/main" id="{AC298B6B-BF39-3843-8902-AF9A00E8C91D}"/>
              </a:ext>
            </a:extLst>
          </p:cNvPr>
          <p:cNvSpPr>
            <a:spLocks noGrp="1"/>
          </p:cNvSpPr>
          <p:nvPr>
            <p:ph type="pic" idx="1"/>
          </p:nvPr>
        </p:nvSpPr>
        <p:spPr>
          <a:xfrm>
            <a:off x="237393" y="237391"/>
            <a:ext cx="2461846" cy="2779543"/>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D100450A-C4B4-C445-AD3C-2E402A21C265}"/>
              </a:ext>
            </a:extLst>
          </p:cNvPr>
          <p:cNvSpPr>
            <a:spLocks noGrp="1"/>
          </p:cNvSpPr>
          <p:nvPr>
            <p:ph type="pic" idx="13"/>
          </p:nvPr>
        </p:nvSpPr>
        <p:spPr>
          <a:xfrm>
            <a:off x="2927838" y="237391"/>
            <a:ext cx="2385061" cy="2779544"/>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BF57ABBD-43FE-3444-A52E-AEE5B2C4D5BA}"/>
              </a:ext>
            </a:extLst>
          </p:cNvPr>
          <p:cNvSpPr>
            <a:spLocks noGrp="1"/>
          </p:cNvSpPr>
          <p:nvPr>
            <p:ph type="pic" idx="14"/>
          </p:nvPr>
        </p:nvSpPr>
        <p:spPr>
          <a:xfrm>
            <a:off x="237392" y="3235568"/>
            <a:ext cx="5075508" cy="3385041"/>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Placeholder 1">
            <a:extLst>
              <a:ext uri="{FF2B5EF4-FFF2-40B4-BE49-F238E27FC236}">
                <a16:creationId xmlns:a16="http://schemas.microsoft.com/office/drawing/2014/main" id="{C8765529-376F-D74F-B0E8-FAF8CDCBBC7F}"/>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9" name="Rectangle 8">
            <a:extLst>
              <a:ext uri="{FF2B5EF4-FFF2-40B4-BE49-F238E27FC236}">
                <a16:creationId xmlns:a16="http://schemas.microsoft.com/office/drawing/2014/main" id="{FD378A8D-9A34-FB4D-A95C-22FDADEBF2DA}"/>
              </a:ext>
            </a:extLst>
          </p:cNvPr>
          <p:cNvSpPr/>
          <p:nvPr userDrawn="1"/>
        </p:nvSpPr>
        <p:spPr>
          <a:xfrm>
            <a:off x="6583680" y="6176962"/>
            <a:ext cx="5242560"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045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PictureLeft with Text 2">
    <p:spTree>
      <p:nvGrpSpPr>
        <p:cNvPr id="1" name=""/>
        <p:cNvGrpSpPr/>
        <p:nvPr/>
      </p:nvGrpSpPr>
      <p:grpSpPr>
        <a:xfrm>
          <a:off x="0" y="0"/>
          <a:ext cx="0" cy="0"/>
          <a:chOff x="0" y="0"/>
          <a:chExt cx="0" cy="0"/>
        </a:xfrm>
      </p:grpSpPr>
      <p:sp>
        <p:nvSpPr>
          <p:cNvPr id="17" name="Date Placeholder 4">
            <a:extLst>
              <a:ext uri="{FF2B5EF4-FFF2-40B4-BE49-F238E27FC236}">
                <a16:creationId xmlns:a16="http://schemas.microsoft.com/office/drawing/2014/main" id="{FC1475E7-C14F-E446-8414-83DF64418F5B}"/>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4/10/23</a:t>
            </a:fld>
            <a:endParaRPr lang="en-US" dirty="0"/>
          </a:p>
        </p:txBody>
      </p:sp>
      <p:sp>
        <p:nvSpPr>
          <p:cNvPr id="20" name="Slide Number Placeholder 4">
            <a:extLst>
              <a:ext uri="{FF2B5EF4-FFF2-40B4-BE49-F238E27FC236}">
                <a16:creationId xmlns:a16="http://schemas.microsoft.com/office/drawing/2014/main" id="{765ABCE9-2F11-F34E-B0DB-AA9F09637B5A}"/>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1" name="Picture Placeholder 2">
            <a:extLst>
              <a:ext uri="{FF2B5EF4-FFF2-40B4-BE49-F238E27FC236}">
                <a16:creationId xmlns:a16="http://schemas.microsoft.com/office/drawing/2014/main" id="{836FE405-E176-BB45-9B4B-1F865C9F76E4}"/>
              </a:ext>
            </a:extLst>
          </p:cNvPr>
          <p:cNvSpPr>
            <a:spLocks noGrp="1"/>
          </p:cNvSpPr>
          <p:nvPr>
            <p:ph type="pic" idx="1"/>
          </p:nvPr>
        </p:nvSpPr>
        <p:spPr>
          <a:xfrm>
            <a:off x="180974" y="3807935"/>
            <a:ext cx="2753145" cy="282146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2" name="Picture Placeholder 2">
            <a:extLst>
              <a:ext uri="{FF2B5EF4-FFF2-40B4-BE49-F238E27FC236}">
                <a16:creationId xmlns:a16="http://schemas.microsoft.com/office/drawing/2014/main" id="{96633653-4F6F-5241-9C3E-088CD2932487}"/>
              </a:ext>
            </a:extLst>
          </p:cNvPr>
          <p:cNvSpPr>
            <a:spLocks noGrp="1"/>
          </p:cNvSpPr>
          <p:nvPr>
            <p:ph type="pic" idx="13"/>
          </p:nvPr>
        </p:nvSpPr>
        <p:spPr>
          <a:xfrm>
            <a:off x="2935430" y="3814573"/>
            <a:ext cx="2377469" cy="2814828"/>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07E68BAB-DEDD-C848-9DE4-0062DD19E028}"/>
              </a:ext>
            </a:extLst>
          </p:cNvPr>
          <p:cNvSpPr>
            <a:spLocks noGrp="1"/>
          </p:cNvSpPr>
          <p:nvPr>
            <p:ph type="pic" idx="14"/>
          </p:nvPr>
        </p:nvSpPr>
        <p:spPr>
          <a:xfrm>
            <a:off x="180974" y="228600"/>
            <a:ext cx="5131925" cy="357479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Text Placeholder 2">
            <a:extLst>
              <a:ext uri="{FF2B5EF4-FFF2-40B4-BE49-F238E27FC236}">
                <a16:creationId xmlns:a16="http://schemas.microsoft.com/office/drawing/2014/main" id="{BAC95668-9F03-824A-9DD6-E490F6522A84}"/>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81FD3FA0-56F1-A142-9AD7-B40B89BCC5D4}"/>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9283562B-E6B3-4F45-B377-5EB770C60F95}"/>
              </a:ext>
            </a:extLst>
          </p:cNvPr>
          <p:cNvSpPr/>
          <p:nvPr userDrawn="1"/>
        </p:nvSpPr>
        <p:spPr>
          <a:xfrm>
            <a:off x="6654800" y="6176962"/>
            <a:ext cx="5212080"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504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481103" y="3265362"/>
            <a:ext cx="2520397" cy="343579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3265361"/>
            <a:ext cx="2592690" cy="343579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6" y="198754"/>
            <a:ext cx="2592690" cy="306660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4/10/23</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26" name="Picture Placeholder 2">
            <a:extLst>
              <a:ext uri="{FF2B5EF4-FFF2-40B4-BE49-F238E27FC236}">
                <a16:creationId xmlns:a16="http://schemas.microsoft.com/office/drawing/2014/main" id="{8FA893B7-81D2-9A4B-B847-562AF6A61997}"/>
              </a:ext>
            </a:extLst>
          </p:cNvPr>
          <p:cNvSpPr>
            <a:spLocks noGrp="1"/>
          </p:cNvSpPr>
          <p:nvPr>
            <p:ph type="pic" idx="16"/>
          </p:nvPr>
        </p:nvSpPr>
        <p:spPr>
          <a:xfrm>
            <a:off x="9480603" y="198753"/>
            <a:ext cx="2520897" cy="3066607"/>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7" name="Text Placeholder 2">
            <a:extLst>
              <a:ext uri="{FF2B5EF4-FFF2-40B4-BE49-F238E27FC236}">
                <a16:creationId xmlns:a16="http://schemas.microsoft.com/office/drawing/2014/main" id="{4B63FE48-61DA-6245-8958-8284086BB561}"/>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Placeholder 1">
            <a:extLst>
              <a:ext uri="{FF2B5EF4-FFF2-40B4-BE49-F238E27FC236}">
                <a16:creationId xmlns:a16="http://schemas.microsoft.com/office/drawing/2014/main" id="{6472E66B-5FF6-7F47-995B-C928AB6A1CA0}"/>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24952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35495"/>
            <a:ext cx="10515600" cy="1090129"/>
          </a:xfrm>
        </p:spPr>
        <p:txBody>
          <a:bodyPr anchor="t" anchorCtr="0"/>
          <a:lstStyle/>
          <a:p>
            <a:r>
              <a:rPr lang="en-US"/>
              <a:t>Click to edit Master title style</a:t>
            </a:r>
            <a:endParaRPr lang="en-US" dirty="0"/>
          </a:p>
        </p:txBody>
      </p:sp>
      <p:sp>
        <p:nvSpPr>
          <p:cNvPr id="3" name="Content Placeholder 2"/>
          <p:cNvSpPr>
            <a:spLocks noGrp="1"/>
          </p:cNvSpPr>
          <p:nvPr>
            <p:ph idx="1"/>
          </p:nvPr>
        </p:nvSpPr>
        <p:spPr/>
        <p:txBody>
          <a:bodyPr/>
          <a:lstStyle>
            <a:lvl1pPr>
              <a:defRPr sz="2600" baseline="0"/>
            </a:lvl1pPr>
            <a:lvl2pPr>
              <a:defRPr sz="2200" baseline="0"/>
            </a:lvl2pPr>
            <a:lvl3pPr>
              <a:defRPr sz="1800" baseline="0"/>
            </a:lvl3pPr>
            <a:lvl4pPr>
              <a:defRPr sz="1600" baseline="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4/10/23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73209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17" y="-25378"/>
            <a:ext cx="12282233" cy="6908756"/>
          </a:xfrm>
          <a:prstGeom prst="rect">
            <a:avLst/>
          </a:prstGeom>
        </p:spPr>
      </p:pic>
      <p:sp>
        <p:nvSpPr>
          <p:cNvPr id="2" name="Title 1"/>
          <p:cNvSpPr>
            <a:spLocks noGrp="1"/>
          </p:cNvSpPr>
          <p:nvPr>
            <p:ph type="title"/>
          </p:nvPr>
        </p:nvSpPr>
        <p:spPr>
          <a:xfrm>
            <a:off x="831850" y="1396412"/>
            <a:ext cx="10515600" cy="2852737"/>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normAutofit/>
          </a:bodyPr>
          <a:lstStyle>
            <a:lvl1pPr marL="0" indent="0">
              <a:buNone/>
              <a:defRPr sz="2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4/10/23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pic>
        <p:nvPicPr>
          <p:cNvPr id="9" name="Picture 8">
            <a:extLst>
              <a:ext uri="{FF2B5EF4-FFF2-40B4-BE49-F238E27FC236}">
                <a16:creationId xmlns:a16="http://schemas.microsoft.com/office/drawing/2014/main" id="{8ADE3D99-5CE4-0341-9321-75C5EAD1F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46240" y="5973064"/>
            <a:ext cx="5445760" cy="884936"/>
          </a:xfrm>
          <a:prstGeom prst="rect">
            <a:avLst/>
          </a:prstGeom>
        </p:spPr>
      </p:pic>
    </p:spTree>
    <p:extLst>
      <p:ext uri="{BB962C8B-B14F-4D97-AF65-F5344CB8AC3E}">
        <p14:creationId xmlns:p14="http://schemas.microsoft.com/office/powerpoint/2010/main" val="248627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117" y="-50756"/>
            <a:ext cx="12282232" cy="6908755"/>
          </a:xfrm>
          <a:prstGeom prst="rect">
            <a:avLst/>
          </a:prstGeom>
        </p:spPr>
      </p:pic>
      <p:sp>
        <p:nvSpPr>
          <p:cNvPr id="2" name="Title 1"/>
          <p:cNvSpPr>
            <a:spLocks noGrp="1"/>
          </p:cNvSpPr>
          <p:nvPr>
            <p:ph type="title"/>
          </p:nvPr>
        </p:nvSpPr>
        <p:spPr>
          <a:xfrm>
            <a:off x="831850" y="1396412"/>
            <a:ext cx="10515600" cy="2852737"/>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normAutofit/>
          </a:bodyPr>
          <a:lstStyle>
            <a:lvl1pPr marL="0" indent="0">
              <a:buNone/>
              <a:defRPr sz="2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4/10/23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379303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AF34E-9A6B-4D28-A7B9-972D816465A9}" type="datetimeFigureOut">
              <a:rPr lang="en-US" smtClean="0"/>
              <a:t>4/10/23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92049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AF34E-9A6B-4D28-A7B9-972D816465A9}" type="datetimeFigureOut">
              <a:rPr lang="en-US" smtClean="0"/>
              <a:t>4/10/23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19594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889855"/>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4/10/23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167900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 y="0"/>
            <a:ext cx="12191992" cy="1598278"/>
          </a:xfrm>
          <a:prstGeom prst="rect">
            <a:avLst/>
          </a:prstGeom>
        </p:spPr>
      </p:pic>
      <p:sp>
        <p:nvSpPr>
          <p:cNvPr id="2" name="Title 1"/>
          <p:cNvSpPr>
            <a:spLocks noGrp="1"/>
          </p:cNvSpPr>
          <p:nvPr>
            <p:ph type="title"/>
          </p:nvPr>
        </p:nvSpPr>
        <p:spPr>
          <a:xfrm>
            <a:off x="684734" y="24597"/>
            <a:ext cx="10515600" cy="1325563"/>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4/10/23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312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AF34E-9A6B-4D28-A7B9-972D816465A9}" type="datetimeFigureOut">
              <a:rPr lang="en-US" smtClean="0"/>
              <a:t>4/10/23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AB6C3-3666-4A99-912F-5AB9870711E1}" type="slidenum">
              <a:rPr lang="en-US" smtClean="0"/>
              <a:t>‹#›</a:t>
            </a:fld>
            <a:endParaRPr lang="en-US" dirty="0"/>
          </a:p>
        </p:txBody>
      </p:sp>
      <p:pic>
        <p:nvPicPr>
          <p:cNvPr id="10" name="Picture 9">
            <a:extLst>
              <a:ext uri="{FF2B5EF4-FFF2-40B4-BE49-F238E27FC236}">
                <a16:creationId xmlns:a16="http://schemas.microsoft.com/office/drawing/2014/main" id="{A57A2CEA-F61C-F147-A2E1-B5BB7180032F}"/>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6746240" y="5973064"/>
            <a:ext cx="5445760" cy="884936"/>
          </a:xfrm>
          <a:prstGeom prst="rect">
            <a:avLst/>
          </a:prstGeom>
        </p:spPr>
      </p:pic>
    </p:spTree>
    <p:extLst>
      <p:ext uri="{BB962C8B-B14F-4D97-AF65-F5344CB8AC3E}">
        <p14:creationId xmlns:p14="http://schemas.microsoft.com/office/powerpoint/2010/main" val="930085637"/>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0" r:id="rId3"/>
    <p:sldLayoutId id="2147483651" r:id="rId4"/>
    <p:sldLayoutId id="2147483679" r:id="rId5"/>
    <p:sldLayoutId id="2147483652" r:id="rId6"/>
    <p:sldLayoutId id="2147483653" r:id="rId7"/>
    <p:sldLayoutId id="2147483654" r:id="rId8"/>
    <p:sldLayoutId id="2147483676" r:id="rId9"/>
    <p:sldLayoutId id="2147483675" r:id="rId10"/>
    <p:sldLayoutId id="2147483677" r:id="rId11"/>
    <p:sldLayoutId id="2147483678" r:id="rId12"/>
    <p:sldLayoutId id="2147483655" r:id="rId13"/>
    <p:sldLayoutId id="2147483656" r:id="rId14"/>
    <p:sldLayoutId id="2147483669" r:id="rId15"/>
    <p:sldLayoutId id="2147483670" r:id="rId16"/>
    <p:sldLayoutId id="2147483668" r:id="rId17"/>
    <p:sldLayoutId id="2147483671" r:id="rId18"/>
    <p:sldLayoutId id="2147483657" r:id="rId19"/>
    <p:sldLayoutId id="2147483663" r:id="rId20"/>
    <p:sldLayoutId id="2147483664" r:id="rId21"/>
    <p:sldLayoutId id="2147483665" r:id="rId22"/>
    <p:sldLayoutId id="2147483666" r:id="rId23"/>
  </p:sldLayoutIdLst>
  <p:txStyles>
    <p:title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ucanr.edu/blogs/blogcore/postdetail.cfm?postnum=24151" TargetMode="External"/><Relationship Id="rId2" Type="http://schemas.openxmlformats.org/officeDocument/2006/relationships/hyperlink" Target="https://www.discoverlife.org/mp/20q?search=Chrysopidae" TargetMode="External"/><Relationship Id="rId1" Type="http://schemas.openxmlformats.org/officeDocument/2006/relationships/slideLayout" Target="../slideLayouts/slideLayout10.xml"/><Relationship Id="rId5" Type="http://schemas.openxmlformats.org/officeDocument/2006/relationships/hyperlink" Target="https://ipm.ucanr.edu/QT/beneficialpredatorscard.html" TargetMode="External"/><Relationship Id="rId4" Type="http://schemas.openxmlformats.org/officeDocument/2006/relationships/hyperlink" Target="https://ipm.ucanr.edu/natural-enemies/green-lacewings/#:~:text=Green%20lacewings%20occur%20in%20field,and%20suck%20the%20body%20conten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pm.ucanr.edu/PMG/H/I-CO-HCON-LC.003.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CE5D8D0-488F-0810-97B3-BFFDEAFFB44B}"/>
              </a:ext>
            </a:extLst>
          </p:cNvPr>
          <p:cNvSpPr>
            <a:spLocks noGrp="1"/>
          </p:cNvSpPr>
          <p:nvPr>
            <p:ph type="title"/>
          </p:nvPr>
        </p:nvSpPr>
        <p:spPr>
          <a:xfrm>
            <a:off x="838200" y="735495"/>
            <a:ext cx="10515600" cy="1090129"/>
          </a:xfrm>
        </p:spPr>
        <p:txBody>
          <a:bodyPr/>
          <a:lstStyle/>
          <a:p>
            <a:endParaRPr lang="en-US"/>
          </a:p>
        </p:txBody>
      </p:sp>
      <p:pic>
        <p:nvPicPr>
          <p:cNvPr id="4" name="Picture 3" descr="A green insect on a red leaf&#10;&#10;Description automatically generated with low confidence">
            <a:extLst>
              <a:ext uri="{FF2B5EF4-FFF2-40B4-BE49-F238E27FC236}">
                <a16:creationId xmlns:a16="http://schemas.microsoft.com/office/drawing/2014/main" id="{030484AA-688A-2892-9816-32FE858C748E}"/>
              </a:ext>
            </a:extLst>
          </p:cNvPr>
          <p:cNvPicPr>
            <a:picLocks noChangeAspect="1"/>
          </p:cNvPicPr>
          <p:nvPr/>
        </p:nvPicPr>
        <p:blipFill rotWithShape="1">
          <a:blip r:embed="rId2">
            <a:extLst>
              <a:ext uri="{28A0092B-C50C-407E-A947-70E740481C1C}">
                <a14:useLocalDpi xmlns:a14="http://schemas.microsoft.com/office/drawing/2010/main" val="0"/>
              </a:ext>
            </a:extLst>
          </a:blip>
          <a:srcRect t="28999" r="-2" b="8993"/>
          <a:stretch/>
        </p:blipFill>
        <p:spPr>
          <a:xfrm>
            <a:off x="838200" y="1825625"/>
            <a:ext cx="10515600" cy="4351338"/>
          </a:xfrm>
          <a:prstGeom prst="rect">
            <a:avLst/>
          </a:prstGeom>
          <a:noFill/>
        </p:spPr>
      </p:pic>
    </p:spTree>
    <p:extLst>
      <p:ext uri="{BB962C8B-B14F-4D97-AF65-F5344CB8AC3E}">
        <p14:creationId xmlns:p14="http://schemas.microsoft.com/office/powerpoint/2010/main" val="1648414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BE9F-6191-6633-FF06-82296606AF3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983DCDC-6A3B-5C62-E72A-2CF21A2A7209}"/>
              </a:ext>
            </a:extLst>
          </p:cNvPr>
          <p:cNvSpPr>
            <a:spLocks noGrp="1"/>
          </p:cNvSpPr>
          <p:nvPr>
            <p:ph idx="1"/>
          </p:nvPr>
        </p:nvSpPr>
        <p:spPr/>
        <p:txBody>
          <a:bodyPr>
            <a:normAutofit/>
          </a:bodyPr>
          <a:lstStyle/>
          <a:p>
            <a:endParaRPr lang="en-US" dirty="0"/>
          </a:p>
          <a:p>
            <a:r>
              <a:rPr lang="en-US" dirty="0">
                <a:hlinkClick r:id="rId2"/>
              </a:rPr>
              <a:t>https://www.discoverlife.org/mp/20q?search=Chrysopidae</a:t>
            </a:r>
            <a:endParaRPr lang="en-US" dirty="0"/>
          </a:p>
          <a:p>
            <a:r>
              <a:rPr lang="en-US" dirty="0">
                <a:hlinkClick r:id="rId3"/>
              </a:rPr>
              <a:t>https://ucanr.edu/blogs/blogcore/postdetail.cfm?postnum=24151</a:t>
            </a:r>
            <a:endParaRPr lang="en-US" dirty="0"/>
          </a:p>
          <a:p>
            <a:r>
              <a:rPr lang="en-US" dirty="0">
                <a:hlinkClick r:id="rId4"/>
              </a:rPr>
              <a:t>https://ipm.ucanr.edu/natural-enemies/green-lacewings/#:~:text=Green%20lacewings%20occur%20in%20field,and%20suck%20the%20body%20contents</a:t>
            </a:r>
            <a:endParaRPr lang="en-US" dirty="0"/>
          </a:p>
          <a:p>
            <a:r>
              <a:rPr lang="en-US" dirty="0">
                <a:hlinkClick r:id="rId5"/>
              </a:rPr>
              <a:t>https://ipm.ucanr.edu/QT/beneficialpredatorscard.html</a:t>
            </a:r>
            <a:endParaRPr lang="en-US" dirty="0"/>
          </a:p>
          <a:p>
            <a:endParaRPr lang="en-US" dirty="0"/>
          </a:p>
          <a:p>
            <a:endParaRPr lang="en-US" dirty="0"/>
          </a:p>
        </p:txBody>
      </p:sp>
    </p:spTree>
    <p:extLst>
      <p:ext uri="{BB962C8B-B14F-4D97-AF65-F5344CB8AC3E}">
        <p14:creationId xmlns:p14="http://schemas.microsoft.com/office/powerpoint/2010/main" val="107852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71D4-4813-B74C-AE0C-C482ABC74A6E}"/>
              </a:ext>
            </a:extLst>
          </p:cNvPr>
          <p:cNvSpPr>
            <a:spLocks noGrp="1"/>
          </p:cNvSpPr>
          <p:nvPr>
            <p:ph type="title"/>
          </p:nvPr>
        </p:nvSpPr>
        <p:spPr/>
        <p:txBody>
          <a:bodyPr>
            <a:normAutofit fontScale="90000"/>
          </a:bodyPr>
          <a:lstStyle/>
          <a:p>
            <a:r>
              <a:rPr lang="en-US" dirty="0"/>
              <a:t>The Good, The Bad... </a:t>
            </a:r>
            <a:br>
              <a:rPr lang="en-US" dirty="0"/>
            </a:br>
            <a:r>
              <a:rPr lang="en-US" dirty="0"/>
              <a:t>And the </a:t>
            </a:r>
            <a:r>
              <a:rPr lang="en-US" dirty="0" err="1"/>
              <a:t>Bugly</a:t>
            </a:r>
            <a:r>
              <a:rPr lang="en-US" dirty="0"/>
              <a:t>!</a:t>
            </a:r>
          </a:p>
        </p:txBody>
      </p:sp>
      <p:sp>
        <p:nvSpPr>
          <p:cNvPr id="10" name="Text Placeholder 9">
            <a:extLst>
              <a:ext uri="{FF2B5EF4-FFF2-40B4-BE49-F238E27FC236}">
                <a16:creationId xmlns:a16="http://schemas.microsoft.com/office/drawing/2014/main" id="{C904AADE-5565-7D47-94AA-541EF2D88F82}"/>
              </a:ext>
            </a:extLst>
          </p:cNvPr>
          <p:cNvSpPr>
            <a:spLocks noGrp="1"/>
          </p:cNvSpPr>
          <p:nvPr>
            <p:ph type="body" sz="quarter" idx="11"/>
          </p:nvPr>
        </p:nvSpPr>
        <p:spPr>
          <a:xfrm>
            <a:off x="838200" y="5177877"/>
            <a:ext cx="2859088" cy="531813"/>
          </a:xfrm>
        </p:spPr>
        <p:txBody>
          <a:bodyPr>
            <a:normAutofit fontScale="77500" lnSpcReduction="20000"/>
          </a:bodyPr>
          <a:lstStyle/>
          <a:p>
            <a:r>
              <a:rPr lang="en-US" dirty="0"/>
              <a:t>UC MGP SDC – Class of 2023</a:t>
            </a:r>
          </a:p>
          <a:p>
            <a:r>
              <a:rPr lang="en-US" dirty="0"/>
              <a:t>3/14/2023</a:t>
            </a:r>
          </a:p>
        </p:txBody>
      </p:sp>
      <p:sp>
        <p:nvSpPr>
          <p:cNvPr id="11" name="Text Placeholder 10">
            <a:extLst>
              <a:ext uri="{FF2B5EF4-FFF2-40B4-BE49-F238E27FC236}">
                <a16:creationId xmlns:a16="http://schemas.microsoft.com/office/drawing/2014/main" id="{314CEDC1-704C-C540-9D4B-AD9D4BD9ACC7}"/>
              </a:ext>
            </a:extLst>
          </p:cNvPr>
          <p:cNvSpPr>
            <a:spLocks noGrp="1"/>
          </p:cNvSpPr>
          <p:nvPr>
            <p:ph type="body" sz="quarter" idx="12"/>
          </p:nvPr>
        </p:nvSpPr>
        <p:spPr/>
        <p:txBody>
          <a:bodyPr/>
          <a:lstStyle/>
          <a:p>
            <a:r>
              <a:rPr lang="en-US" dirty="0"/>
              <a:t>Some Common Insects to Know</a:t>
            </a:r>
          </a:p>
        </p:txBody>
      </p:sp>
    </p:spTree>
    <p:extLst>
      <p:ext uri="{BB962C8B-B14F-4D97-AF65-F5344CB8AC3E}">
        <p14:creationId xmlns:p14="http://schemas.microsoft.com/office/powerpoint/2010/main" val="2912848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9B40-7D27-694C-847A-EAC37A22D61F}"/>
              </a:ext>
            </a:extLst>
          </p:cNvPr>
          <p:cNvSpPr>
            <a:spLocks noGrp="1"/>
          </p:cNvSpPr>
          <p:nvPr>
            <p:ph type="ctrTitle"/>
          </p:nvPr>
        </p:nvSpPr>
        <p:spPr/>
        <p:txBody>
          <a:bodyPr/>
          <a:lstStyle/>
          <a:p>
            <a:r>
              <a:rPr lang="en-US" dirty="0"/>
              <a:t>Green Lacewing</a:t>
            </a:r>
          </a:p>
        </p:txBody>
      </p:sp>
      <p:sp>
        <p:nvSpPr>
          <p:cNvPr id="5" name="Subtitle 4">
            <a:extLst>
              <a:ext uri="{FF2B5EF4-FFF2-40B4-BE49-F238E27FC236}">
                <a16:creationId xmlns:a16="http://schemas.microsoft.com/office/drawing/2014/main" id="{81A68F11-96B3-411D-3D9E-F44E2037A9F3}"/>
              </a:ext>
            </a:extLst>
          </p:cNvPr>
          <p:cNvSpPr>
            <a:spLocks noGrp="1"/>
          </p:cNvSpPr>
          <p:nvPr>
            <p:ph type="subTitle" idx="1"/>
          </p:nvPr>
        </p:nvSpPr>
        <p:spPr/>
        <p:txBody>
          <a:bodyPr/>
          <a:lstStyle/>
          <a:p>
            <a:r>
              <a:rPr lang="en-US" b="0" i="1" dirty="0" err="1">
                <a:solidFill>
                  <a:srgbClr val="212529"/>
                </a:solidFill>
                <a:effectLst/>
                <a:latin typeface="Open Sans" panose="020B0606030504020204" pitchFamily="34" charset="0"/>
              </a:rPr>
              <a:t>Chrysoperla</a:t>
            </a:r>
            <a:r>
              <a:rPr lang="en-US" b="0" i="1" dirty="0">
                <a:solidFill>
                  <a:srgbClr val="212529"/>
                </a:solidFill>
                <a:effectLst/>
                <a:latin typeface="Open Sans" panose="020B0606030504020204" pitchFamily="34" charset="0"/>
              </a:rPr>
              <a:t> </a:t>
            </a:r>
            <a:r>
              <a:rPr lang="en-US" b="0" i="1" dirty="0" err="1">
                <a:solidFill>
                  <a:srgbClr val="212529"/>
                </a:solidFill>
                <a:effectLst/>
                <a:latin typeface="Open Sans" panose="020B0606030504020204" pitchFamily="34" charset="0"/>
              </a:rPr>
              <a:t>carnea</a:t>
            </a:r>
            <a:endParaRPr lang="en-US" i="1" dirty="0"/>
          </a:p>
        </p:txBody>
      </p:sp>
    </p:spTree>
    <p:extLst>
      <p:ext uri="{BB962C8B-B14F-4D97-AF65-F5344CB8AC3E}">
        <p14:creationId xmlns:p14="http://schemas.microsoft.com/office/powerpoint/2010/main" val="388376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4D6B-0297-8A47-ACD9-0D488A241308}"/>
              </a:ext>
            </a:extLst>
          </p:cNvPr>
          <p:cNvSpPr>
            <a:spLocks noGrp="1"/>
          </p:cNvSpPr>
          <p:nvPr>
            <p:ph type="title"/>
          </p:nvPr>
        </p:nvSpPr>
        <p:spPr/>
        <p:txBody>
          <a:bodyPr/>
          <a:lstStyle/>
          <a:p>
            <a:r>
              <a:rPr lang="en-US" dirty="0"/>
              <a:t>Scientific Classification</a:t>
            </a:r>
          </a:p>
        </p:txBody>
      </p:sp>
      <p:sp>
        <p:nvSpPr>
          <p:cNvPr id="3" name="Text Placeholder 2">
            <a:extLst>
              <a:ext uri="{FF2B5EF4-FFF2-40B4-BE49-F238E27FC236}">
                <a16:creationId xmlns:a16="http://schemas.microsoft.com/office/drawing/2014/main" id="{AB87F4BC-298B-6A41-AE57-D635A7FE4E12}"/>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id="{99BCDC23-E724-CA4E-A6E3-7EC1D541D206}"/>
              </a:ext>
            </a:extLst>
          </p:cNvPr>
          <p:cNvSpPr>
            <a:spLocks noGrp="1"/>
          </p:cNvSpPr>
          <p:nvPr>
            <p:ph sz="half" idx="2"/>
          </p:nvPr>
        </p:nvSpPr>
        <p:spPr>
          <a:xfrm>
            <a:off x="839788" y="1681164"/>
            <a:ext cx="5157787" cy="5176836"/>
          </a:xfrm>
        </p:spPr>
        <p:txBody>
          <a:bodyPr>
            <a:normAutofit/>
          </a:bodyPr>
          <a:lstStyle/>
          <a:p>
            <a:pPr algn="l">
              <a:buFont typeface="Arial" panose="020B0604020202020204" pitchFamily="34" charset="0"/>
              <a:buChar char="•"/>
            </a:pPr>
            <a:r>
              <a:rPr lang="en-US" b="1" i="0" dirty="0">
                <a:solidFill>
                  <a:srgbClr val="333333"/>
                </a:solidFill>
                <a:effectLst/>
                <a:latin typeface="Open Sans" panose="020B0606030504020204" pitchFamily="34" charset="0"/>
              </a:rPr>
              <a:t>Phylum</a:t>
            </a:r>
            <a:r>
              <a:rPr lang="en-US" b="0" i="0" dirty="0">
                <a:solidFill>
                  <a:srgbClr val="212529"/>
                </a:solidFill>
                <a:effectLst/>
                <a:latin typeface="Open Sans" panose="020B0606030504020204" pitchFamily="34" charset="0"/>
              </a:rPr>
              <a:t>: Arthropoda</a:t>
            </a:r>
          </a:p>
          <a:p>
            <a:pPr algn="l">
              <a:buFont typeface="Arial" panose="020B0604020202020204" pitchFamily="34" charset="0"/>
              <a:buChar char="•"/>
            </a:pPr>
            <a:r>
              <a:rPr lang="en-US" b="1" i="0" dirty="0">
                <a:solidFill>
                  <a:srgbClr val="333333"/>
                </a:solidFill>
                <a:effectLst/>
                <a:latin typeface="Open Sans" panose="020B0606030504020204" pitchFamily="34" charset="0"/>
              </a:rPr>
              <a:t>Class</a:t>
            </a:r>
            <a:r>
              <a:rPr lang="en-US" b="0" i="0" dirty="0">
                <a:solidFill>
                  <a:srgbClr val="212529"/>
                </a:solidFill>
                <a:effectLst/>
                <a:latin typeface="Open Sans" panose="020B0606030504020204" pitchFamily="34" charset="0"/>
              </a:rPr>
              <a:t>: </a:t>
            </a:r>
            <a:r>
              <a:rPr lang="en-US" b="0" i="0" dirty="0" err="1">
                <a:solidFill>
                  <a:srgbClr val="212529"/>
                </a:solidFill>
                <a:effectLst/>
                <a:latin typeface="Open Sans" panose="020B0606030504020204" pitchFamily="34" charset="0"/>
              </a:rPr>
              <a:t>Insecta</a:t>
            </a:r>
            <a:endParaRPr lang="en-US" b="0" i="0" dirty="0">
              <a:solidFill>
                <a:srgbClr val="212529"/>
              </a:solidFill>
              <a:effectLst/>
              <a:latin typeface="Open Sans" panose="020B0606030504020204" pitchFamily="34" charset="0"/>
            </a:endParaRPr>
          </a:p>
          <a:p>
            <a:pPr algn="l">
              <a:buFont typeface="Arial" panose="020B0604020202020204" pitchFamily="34" charset="0"/>
              <a:buChar char="•"/>
            </a:pPr>
            <a:r>
              <a:rPr lang="en-US" b="1" i="0" dirty="0">
                <a:solidFill>
                  <a:srgbClr val="333333"/>
                </a:solidFill>
                <a:effectLst/>
                <a:latin typeface="Open Sans" panose="020B0606030504020204" pitchFamily="34" charset="0"/>
              </a:rPr>
              <a:t>Order</a:t>
            </a:r>
            <a:r>
              <a:rPr lang="en-US" b="0" i="0" dirty="0">
                <a:solidFill>
                  <a:srgbClr val="212529"/>
                </a:solidFill>
                <a:effectLst/>
                <a:latin typeface="Open Sans" panose="020B0606030504020204" pitchFamily="34" charset="0"/>
              </a:rPr>
              <a:t>: </a:t>
            </a:r>
            <a:r>
              <a:rPr lang="en-US" b="0" i="0" dirty="0" err="1">
                <a:solidFill>
                  <a:srgbClr val="212529"/>
                </a:solidFill>
                <a:effectLst/>
                <a:latin typeface="Open Sans" panose="020B0606030504020204" pitchFamily="34" charset="0"/>
              </a:rPr>
              <a:t>Neuroptera</a:t>
            </a:r>
            <a:endParaRPr lang="en-US" b="0" i="0" dirty="0">
              <a:solidFill>
                <a:srgbClr val="212529"/>
              </a:solidFill>
              <a:effectLst/>
              <a:latin typeface="Open Sans" panose="020B0606030504020204" pitchFamily="34" charset="0"/>
            </a:endParaRPr>
          </a:p>
          <a:p>
            <a:pPr algn="l">
              <a:buFont typeface="Arial" panose="020B0604020202020204" pitchFamily="34" charset="0"/>
              <a:buChar char="•"/>
            </a:pPr>
            <a:r>
              <a:rPr lang="en-US" b="1" i="0" dirty="0">
                <a:solidFill>
                  <a:srgbClr val="333333"/>
                </a:solidFill>
                <a:effectLst/>
                <a:latin typeface="Open Sans" panose="020B0606030504020204" pitchFamily="34" charset="0"/>
              </a:rPr>
              <a:t>Family</a:t>
            </a:r>
            <a:r>
              <a:rPr lang="en-US" b="0" i="0" dirty="0">
                <a:solidFill>
                  <a:srgbClr val="212529"/>
                </a:solidFill>
                <a:effectLst/>
                <a:latin typeface="Open Sans" panose="020B0606030504020204" pitchFamily="34" charset="0"/>
              </a:rPr>
              <a:t>:</a:t>
            </a:r>
            <a:r>
              <a:rPr lang="en-US" b="0" i="0" dirty="0">
                <a:solidFill>
                  <a:srgbClr val="202124"/>
                </a:solidFill>
                <a:effectLst/>
                <a:latin typeface="Roboto" panose="02000000000000000000" pitchFamily="2" charset="0"/>
              </a:rPr>
              <a:t> Chrysopidae</a:t>
            </a:r>
            <a:endParaRPr lang="en-US" b="0" i="0" dirty="0">
              <a:solidFill>
                <a:srgbClr val="212529"/>
              </a:solidFill>
              <a:effectLst/>
              <a:latin typeface="Open Sans" panose="020B0606030504020204" pitchFamily="34" charset="0"/>
            </a:endParaRPr>
          </a:p>
          <a:p>
            <a:pPr algn="l">
              <a:buFont typeface="Arial" panose="020B0604020202020204" pitchFamily="34" charset="0"/>
              <a:buChar char="•"/>
            </a:pPr>
            <a:r>
              <a:rPr lang="en-US" b="1" dirty="0">
                <a:solidFill>
                  <a:srgbClr val="212529"/>
                </a:solidFill>
                <a:latin typeface="Open Sans" panose="020B0606030504020204" pitchFamily="34" charset="0"/>
              </a:rPr>
              <a:t>Genus and species:</a:t>
            </a:r>
          </a:p>
          <a:p>
            <a:pPr marL="0" indent="0" algn="l">
              <a:buNone/>
            </a:pPr>
            <a:r>
              <a:rPr lang="en-US" i="1" dirty="0">
                <a:solidFill>
                  <a:srgbClr val="212529"/>
                </a:solidFill>
                <a:latin typeface="Open Sans" panose="020B0606030504020204" pitchFamily="34" charset="0"/>
              </a:rPr>
              <a:t>     </a:t>
            </a:r>
            <a:r>
              <a:rPr lang="en-US" i="1" dirty="0" err="1">
                <a:solidFill>
                  <a:srgbClr val="212529"/>
                </a:solidFill>
                <a:latin typeface="Open Sans" panose="020B0606030504020204" pitchFamily="34" charset="0"/>
              </a:rPr>
              <a:t>Chrysoperia</a:t>
            </a:r>
            <a:r>
              <a:rPr lang="en-US" i="1" dirty="0">
                <a:solidFill>
                  <a:srgbClr val="212529"/>
                </a:solidFill>
                <a:latin typeface="Open Sans" panose="020B0606030504020204" pitchFamily="34" charset="0"/>
              </a:rPr>
              <a:t> spp.</a:t>
            </a:r>
          </a:p>
          <a:p>
            <a:pPr marL="0" indent="0">
              <a:buNone/>
            </a:pPr>
            <a:r>
              <a:rPr lang="en-US" b="0" i="1" dirty="0">
                <a:solidFill>
                  <a:srgbClr val="212529"/>
                </a:solidFill>
                <a:effectLst/>
                <a:latin typeface="Open Sans" panose="020B0606030504020204" pitchFamily="34" charset="0"/>
              </a:rPr>
              <a:t>(in CA: </a:t>
            </a:r>
            <a:r>
              <a:rPr lang="en-US" b="0" i="1" dirty="0" err="1">
                <a:solidFill>
                  <a:srgbClr val="212529"/>
                </a:solidFill>
                <a:effectLst/>
                <a:latin typeface="Open Sans" panose="020B0606030504020204" pitchFamily="34" charset="0"/>
              </a:rPr>
              <a:t>Chrysopa</a:t>
            </a:r>
            <a:r>
              <a:rPr lang="en-US" b="0" i="0" dirty="0">
                <a:solidFill>
                  <a:srgbClr val="212529"/>
                </a:solidFill>
                <a:effectLst/>
                <a:latin typeface="Open Sans" panose="020B0606030504020204" pitchFamily="34" charset="0"/>
              </a:rPr>
              <a:t> spp., </a:t>
            </a:r>
            <a:r>
              <a:rPr lang="en-US" b="0" i="1" dirty="0" err="1">
                <a:solidFill>
                  <a:srgbClr val="212529"/>
                </a:solidFill>
                <a:effectLst/>
                <a:latin typeface="Open Sans" panose="020B0606030504020204" pitchFamily="34" charset="0"/>
              </a:rPr>
              <a:t>Chrysoperla</a:t>
            </a:r>
            <a:r>
              <a:rPr lang="en-US" b="0" i="0" dirty="0">
                <a:solidFill>
                  <a:srgbClr val="212529"/>
                </a:solidFill>
                <a:effectLst/>
                <a:latin typeface="Open Sans" panose="020B0606030504020204" pitchFamily="34" charset="0"/>
              </a:rPr>
              <a:t> spp., </a:t>
            </a:r>
            <a:r>
              <a:rPr lang="en-US" b="0" i="1" dirty="0" err="1">
                <a:solidFill>
                  <a:srgbClr val="212529"/>
                </a:solidFill>
                <a:effectLst/>
                <a:latin typeface="Open Sans" panose="020B0606030504020204" pitchFamily="34" charset="0"/>
              </a:rPr>
              <a:t>Eremochrysa</a:t>
            </a:r>
            <a:r>
              <a:rPr lang="en-US" b="0" i="0" dirty="0">
                <a:solidFill>
                  <a:srgbClr val="212529"/>
                </a:solidFill>
                <a:effectLst/>
                <a:latin typeface="Open Sans" panose="020B0606030504020204" pitchFamily="34" charset="0"/>
              </a:rPr>
              <a:t> spp., </a:t>
            </a:r>
            <a:r>
              <a:rPr lang="en-US" b="0" i="1" dirty="0" err="1">
                <a:solidFill>
                  <a:srgbClr val="212529"/>
                </a:solidFill>
                <a:effectLst/>
                <a:latin typeface="Open Sans" panose="020B0606030504020204" pitchFamily="34" charset="0"/>
              </a:rPr>
              <a:t>Meleoma</a:t>
            </a:r>
            <a:r>
              <a:rPr lang="en-US" b="0" i="0" dirty="0">
                <a:solidFill>
                  <a:srgbClr val="212529"/>
                </a:solidFill>
                <a:effectLst/>
                <a:latin typeface="Open Sans" panose="020B0606030504020204" pitchFamily="34" charset="0"/>
              </a:rPr>
              <a:t> spp., other Chrysopidae)</a:t>
            </a:r>
          </a:p>
          <a:p>
            <a:pPr marL="0" indent="0" algn="l">
              <a:buNone/>
            </a:pPr>
            <a:endParaRPr lang="en-US" i="1" dirty="0"/>
          </a:p>
        </p:txBody>
      </p:sp>
      <p:sp>
        <p:nvSpPr>
          <p:cNvPr id="5" name="Text Placeholder 4">
            <a:extLst>
              <a:ext uri="{FF2B5EF4-FFF2-40B4-BE49-F238E27FC236}">
                <a16:creationId xmlns:a16="http://schemas.microsoft.com/office/drawing/2014/main" id="{0A7BE95D-71F5-EF42-95C5-38A5F5C2BCCA}"/>
              </a:ext>
            </a:extLst>
          </p:cNvPr>
          <p:cNvSpPr>
            <a:spLocks noGrp="1"/>
          </p:cNvSpPr>
          <p:nvPr>
            <p:ph type="body" sz="quarter" idx="3"/>
          </p:nvPr>
        </p:nvSpPr>
        <p:spPr/>
        <p:txBody>
          <a:bodyPr/>
          <a:lstStyle/>
          <a:p>
            <a:endParaRPr lang="en-US" dirty="0"/>
          </a:p>
        </p:txBody>
      </p:sp>
      <p:sp>
        <p:nvSpPr>
          <p:cNvPr id="6" name="Content Placeholder 5">
            <a:extLst>
              <a:ext uri="{FF2B5EF4-FFF2-40B4-BE49-F238E27FC236}">
                <a16:creationId xmlns:a16="http://schemas.microsoft.com/office/drawing/2014/main" id="{C486EB97-9110-DE4E-BE3E-E6AF85676A39}"/>
              </a:ext>
            </a:extLst>
          </p:cNvPr>
          <p:cNvSpPr>
            <a:spLocks noGrp="1"/>
          </p:cNvSpPr>
          <p:nvPr>
            <p:ph sz="quarter" idx="4"/>
          </p:nvPr>
        </p:nvSpPr>
        <p:spPr/>
        <p:txBody>
          <a:bodyPr>
            <a:normAutofit/>
          </a:bodyPr>
          <a:lstStyle/>
          <a:p>
            <a:r>
              <a:rPr lang="en-US" b="0" i="0" dirty="0">
                <a:solidFill>
                  <a:srgbClr val="233338"/>
                </a:solidFill>
                <a:effectLst/>
                <a:latin typeface="Open Sans" panose="020B0606030504020204" pitchFamily="34" charset="0"/>
              </a:rPr>
              <a:t>Complete metamorphosis (four life stages) </a:t>
            </a:r>
            <a:r>
              <a:rPr lang="en-US" b="0" i="0" u="none" strike="noStrike" dirty="0">
                <a:solidFill>
                  <a:srgbClr val="3873B4"/>
                </a:solidFill>
                <a:effectLst/>
                <a:latin typeface="Open Sans" panose="020B0606030504020204" pitchFamily="34" charset="0"/>
                <a:hlinkClick r:id="rId3"/>
              </a:rPr>
              <a:t>egg, larva, pupa, and adult</a:t>
            </a:r>
            <a:r>
              <a:rPr lang="en-US" b="0" i="0" dirty="0">
                <a:solidFill>
                  <a:srgbClr val="233338"/>
                </a:solidFill>
                <a:effectLst/>
                <a:latin typeface="Open Sans" panose="020B0606030504020204" pitchFamily="34" charset="0"/>
              </a:rPr>
              <a:t>. </a:t>
            </a:r>
          </a:p>
          <a:p>
            <a:endParaRPr lang="en-US" dirty="0">
              <a:solidFill>
                <a:srgbClr val="233338"/>
              </a:solidFill>
              <a:latin typeface="Open Sans" panose="020B0606030504020204" pitchFamily="34" charset="0"/>
            </a:endParaRPr>
          </a:p>
          <a:p>
            <a:r>
              <a:rPr lang="en-US" dirty="0">
                <a:solidFill>
                  <a:srgbClr val="233338"/>
                </a:solidFill>
                <a:latin typeface="Open Sans" panose="020B0606030504020204" pitchFamily="34" charset="0"/>
              </a:rPr>
              <a:t>19mm (3/4”) excluding antennae</a:t>
            </a:r>
          </a:p>
          <a:p>
            <a:endParaRPr lang="en-US" dirty="0">
              <a:solidFill>
                <a:srgbClr val="233338"/>
              </a:solidFill>
              <a:latin typeface="Open Sans" panose="020B0606030504020204" pitchFamily="34" charset="0"/>
            </a:endParaRPr>
          </a:p>
          <a:p>
            <a:r>
              <a:rPr lang="en-US" dirty="0">
                <a:solidFill>
                  <a:srgbClr val="233338"/>
                </a:solidFill>
                <a:latin typeface="Open Sans" panose="020B0606030504020204" pitchFamily="34" charset="0"/>
              </a:rPr>
              <a:t>37 species, 11 genera in CA</a:t>
            </a:r>
            <a:endParaRPr lang="en-US" dirty="0"/>
          </a:p>
        </p:txBody>
      </p:sp>
    </p:spTree>
    <p:extLst>
      <p:ext uri="{BB962C8B-B14F-4D97-AF65-F5344CB8AC3E}">
        <p14:creationId xmlns:p14="http://schemas.microsoft.com/office/powerpoint/2010/main" val="113961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dirty="0"/>
              <a:t>Identification</a:t>
            </a:r>
          </a:p>
        </p:txBody>
      </p:sp>
      <p:sp>
        <p:nvSpPr>
          <p:cNvPr id="5" name="TextBox 4">
            <a:extLst>
              <a:ext uri="{FF2B5EF4-FFF2-40B4-BE49-F238E27FC236}">
                <a16:creationId xmlns:a16="http://schemas.microsoft.com/office/drawing/2014/main" id="{6CC96B4D-F00C-463D-69C3-304AD41D7C68}"/>
              </a:ext>
            </a:extLst>
          </p:cNvPr>
          <p:cNvSpPr txBox="1"/>
          <p:nvPr/>
        </p:nvSpPr>
        <p:spPr>
          <a:xfrm>
            <a:off x="-1139581" y="6186262"/>
            <a:ext cx="1262269" cy="369332"/>
          </a:xfrm>
          <a:prstGeom prst="rect">
            <a:avLst/>
          </a:prstGeom>
          <a:noFill/>
        </p:spPr>
        <p:txBody>
          <a:bodyPr wrap="square" rtlCol="0">
            <a:spAutoFit/>
          </a:bodyPr>
          <a:lstStyle/>
          <a:p>
            <a:r>
              <a:rPr lang="en-US" dirty="0"/>
              <a:t>©UC IPM</a:t>
            </a:r>
          </a:p>
        </p:txBody>
      </p:sp>
      <p:sp>
        <p:nvSpPr>
          <p:cNvPr id="4" name="Content Placeholder 3">
            <a:extLst>
              <a:ext uri="{FF2B5EF4-FFF2-40B4-BE49-F238E27FC236}">
                <a16:creationId xmlns:a16="http://schemas.microsoft.com/office/drawing/2014/main" id="{53D688BB-1AAB-214F-502B-E4F0AED20C66}"/>
              </a:ext>
            </a:extLst>
          </p:cNvPr>
          <p:cNvSpPr>
            <a:spLocks noGrp="1"/>
          </p:cNvSpPr>
          <p:nvPr>
            <p:ph idx="1"/>
          </p:nvPr>
        </p:nvSpPr>
        <p:spPr>
          <a:xfrm>
            <a:off x="122688" y="1622176"/>
            <a:ext cx="5592312" cy="5235823"/>
          </a:xfrm>
        </p:spPr>
        <p:txBody>
          <a:bodyPr>
            <a:normAutofit fontScale="47500" lnSpcReduction="20000"/>
          </a:bodyPr>
          <a:lstStyle/>
          <a:p>
            <a:r>
              <a:rPr lang="en-US" sz="4400" dirty="0"/>
              <a:t>Adults: ¾” inch long</a:t>
            </a:r>
          </a:p>
          <a:p>
            <a:pPr lvl="1"/>
            <a:r>
              <a:rPr lang="en-US" sz="3300" dirty="0"/>
              <a:t>4 wings held </a:t>
            </a:r>
            <a:r>
              <a:rPr lang="en-US" sz="3300" dirty="0" err="1"/>
              <a:t>rooflike</a:t>
            </a:r>
            <a:r>
              <a:rPr lang="en-US" sz="3300" dirty="0"/>
              <a:t> over the body</a:t>
            </a:r>
          </a:p>
          <a:p>
            <a:pPr lvl="1"/>
            <a:r>
              <a:rPr lang="en-US" sz="3300" dirty="0"/>
              <a:t>Commonly green, but can be </a:t>
            </a:r>
          </a:p>
          <a:p>
            <a:pPr marL="457200" lvl="1" indent="0">
              <a:buNone/>
            </a:pPr>
            <a:r>
              <a:rPr lang="en-US" sz="3300" dirty="0"/>
              <a:t>red/brown in fall</a:t>
            </a:r>
          </a:p>
          <a:p>
            <a:pPr lvl="1"/>
            <a:endParaRPr lang="en-US" sz="3300" dirty="0"/>
          </a:p>
          <a:p>
            <a:r>
              <a:rPr lang="en-US" sz="4400" dirty="0"/>
              <a:t>Eggs: 1/16” inch or less</a:t>
            </a:r>
          </a:p>
          <a:p>
            <a:pPr lvl="1"/>
            <a:r>
              <a:rPr lang="en-US" sz="3300" dirty="0"/>
              <a:t>Individually laid egg at the end of silken thread</a:t>
            </a:r>
          </a:p>
          <a:p>
            <a:pPr lvl="1"/>
            <a:r>
              <a:rPr lang="en-US" sz="3300" dirty="0"/>
              <a:t>Pale-yellow-green or white when laid</a:t>
            </a:r>
          </a:p>
          <a:p>
            <a:pPr lvl="1"/>
            <a:r>
              <a:rPr lang="en-US" sz="3300" dirty="0"/>
              <a:t>Gray when ready to hatch</a:t>
            </a:r>
          </a:p>
          <a:p>
            <a:pPr lvl="1"/>
            <a:endParaRPr lang="en-US" sz="3300" dirty="0"/>
          </a:p>
          <a:p>
            <a:pPr lvl="1"/>
            <a:endParaRPr lang="en-US" sz="3300" dirty="0"/>
          </a:p>
          <a:p>
            <a:r>
              <a:rPr lang="en-US" sz="4400" dirty="0"/>
              <a:t>Larvae: 1/2” inch long or less</a:t>
            </a:r>
          </a:p>
          <a:p>
            <a:pPr lvl="1"/>
            <a:r>
              <a:rPr lang="en-US" sz="3300" dirty="0"/>
              <a:t>Flattened body, distinct legs</a:t>
            </a:r>
          </a:p>
          <a:p>
            <a:pPr lvl="1"/>
            <a:r>
              <a:rPr lang="en-US" sz="3300" dirty="0"/>
              <a:t>Look like tiny alligators</a:t>
            </a:r>
          </a:p>
          <a:p>
            <a:pPr lvl="1"/>
            <a:r>
              <a:rPr lang="en-US" sz="3300" dirty="0" err="1"/>
              <a:t>Promient</a:t>
            </a:r>
            <a:r>
              <a:rPr lang="en-US" sz="3300" dirty="0"/>
              <a:t>, paired, tubelike mouthparts</a:t>
            </a:r>
          </a:p>
          <a:p>
            <a:pPr marL="457200" lvl="1" indent="0">
              <a:buNone/>
            </a:pPr>
            <a:endParaRPr lang="en-US" sz="3300" dirty="0"/>
          </a:p>
          <a:p>
            <a:r>
              <a:rPr lang="en-US" sz="4400" dirty="0"/>
              <a:t>Pupae: 1/8 to ¼” in diameter</a:t>
            </a:r>
          </a:p>
          <a:p>
            <a:pPr lvl="1"/>
            <a:r>
              <a:rPr lang="en-US" sz="3300" dirty="0"/>
              <a:t>Roundish, loosely woven, whitish</a:t>
            </a:r>
          </a:p>
          <a:p>
            <a:pPr lvl="1"/>
            <a:r>
              <a:rPr lang="en-US" sz="3300" dirty="0"/>
              <a:t>Curled body visible</a:t>
            </a:r>
          </a:p>
          <a:p>
            <a:pPr marL="457200" lvl="1" indent="0">
              <a:buNone/>
            </a:pPr>
            <a:endParaRPr lang="en-US" dirty="0"/>
          </a:p>
          <a:p>
            <a:pPr lvl="1"/>
            <a:endParaRPr lang="en-US" dirty="0"/>
          </a:p>
          <a:p>
            <a:pPr lvl="1"/>
            <a:endParaRPr lang="en-US" dirty="0"/>
          </a:p>
          <a:p>
            <a:pPr marL="457200" lvl="1" indent="0">
              <a:buNone/>
            </a:pPr>
            <a:endParaRPr lang="en-US" dirty="0"/>
          </a:p>
          <a:p>
            <a:pPr lvl="1"/>
            <a:endParaRPr lang="en-US" dirty="0"/>
          </a:p>
          <a:p>
            <a:pPr marL="457200" lvl="1" indent="0">
              <a:buNone/>
            </a:pPr>
            <a:endParaRPr lang="en-US" dirty="0"/>
          </a:p>
          <a:p>
            <a:pPr lvl="1"/>
            <a:endParaRPr lang="en-US" dirty="0"/>
          </a:p>
          <a:p>
            <a:pPr lvl="1"/>
            <a:endParaRPr lang="en-US" dirty="0"/>
          </a:p>
          <a:p>
            <a:pPr marL="457200" lvl="1" indent="0">
              <a:buNone/>
            </a:pPr>
            <a:endParaRPr lang="en-US" dirty="0"/>
          </a:p>
        </p:txBody>
      </p:sp>
      <p:pic>
        <p:nvPicPr>
          <p:cNvPr id="7" name="Picture 6" descr="A green insect on a red leaf&#10;&#10;Description automatically generated with low confidence">
            <a:extLst>
              <a:ext uri="{FF2B5EF4-FFF2-40B4-BE49-F238E27FC236}">
                <a16:creationId xmlns:a16="http://schemas.microsoft.com/office/drawing/2014/main" id="{17392BFA-DBD1-8740-A377-2CD915529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964" y="1256593"/>
            <a:ext cx="3591897" cy="2367387"/>
          </a:xfrm>
          <a:prstGeom prst="rect">
            <a:avLst/>
          </a:prstGeom>
        </p:spPr>
      </p:pic>
      <p:pic>
        <p:nvPicPr>
          <p:cNvPr id="10" name="Picture 9" descr="A picture containing insect, blur&#10;&#10;Description automatically generated">
            <a:extLst>
              <a:ext uri="{FF2B5EF4-FFF2-40B4-BE49-F238E27FC236}">
                <a16:creationId xmlns:a16="http://schemas.microsoft.com/office/drawing/2014/main" id="{95FA62A9-AA54-3CC1-0BB8-3A61B231F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2512" y="1256594"/>
            <a:ext cx="3591897" cy="2408204"/>
          </a:xfrm>
          <a:prstGeom prst="rect">
            <a:avLst/>
          </a:prstGeom>
        </p:spPr>
      </p:pic>
      <p:pic>
        <p:nvPicPr>
          <p:cNvPr id="12" name="Picture 11" descr="A bug on a leaf&#10;&#10;Description automatically generated with medium confidence">
            <a:extLst>
              <a:ext uri="{FF2B5EF4-FFF2-40B4-BE49-F238E27FC236}">
                <a16:creationId xmlns:a16="http://schemas.microsoft.com/office/drawing/2014/main" id="{3591A81D-B0A7-F050-4B58-D781CCB0E7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9381" y="3627730"/>
            <a:ext cx="3590480" cy="2403669"/>
          </a:xfrm>
          <a:prstGeom prst="rect">
            <a:avLst/>
          </a:prstGeom>
        </p:spPr>
      </p:pic>
      <p:pic>
        <p:nvPicPr>
          <p:cNvPr id="14" name="Picture 13" descr="A close-up of a plant&#10;&#10;Description automatically generated with low confidence">
            <a:extLst>
              <a:ext uri="{FF2B5EF4-FFF2-40B4-BE49-F238E27FC236}">
                <a16:creationId xmlns:a16="http://schemas.microsoft.com/office/drawing/2014/main" id="{7316D493-2478-83C9-AE22-9B60D5D017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2512" y="3627729"/>
            <a:ext cx="3697952" cy="2403669"/>
          </a:xfrm>
          <a:prstGeom prst="rect">
            <a:avLst/>
          </a:prstGeom>
        </p:spPr>
      </p:pic>
    </p:spTree>
    <p:extLst>
      <p:ext uri="{BB962C8B-B14F-4D97-AF65-F5344CB8AC3E}">
        <p14:creationId xmlns:p14="http://schemas.microsoft.com/office/powerpoint/2010/main" val="421484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8D2B-76EB-51E7-346C-EE354B808AE2}"/>
              </a:ext>
            </a:extLst>
          </p:cNvPr>
          <p:cNvSpPr>
            <a:spLocks noGrp="1"/>
          </p:cNvSpPr>
          <p:nvPr>
            <p:ph type="title"/>
          </p:nvPr>
        </p:nvSpPr>
        <p:spPr/>
        <p:txBody>
          <a:bodyPr/>
          <a:lstStyle/>
          <a:p>
            <a:endParaRPr lang="en-US"/>
          </a:p>
        </p:txBody>
      </p:sp>
      <p:pic>
        <p:nvPicPr>
          <p:cNvPr id="3" name="Picture 2" descr="Diagram&#10;&#10;Description automatically generated">
            <a:extLst>
              <a:ext uri="{FF2B5EF4-FFF2-40B4-BE49-F238E27FC236}">
                <a16:creationId xmlns:a16="http://schemas.microsoft.com/office/drawing/2014/main" id="{E7A68778-F6D8-0166-0F22-A0F3A13BE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8" y="434805"/>
            <a:ext cx="12127832" cy="5742157"/>
          </a:xfrm>
          <a:prstGeom prst="rect">
            <a:avLst/>
          </a:prstGeom>
        </p:spPr>
      </p:pic>
    </p:spTree>
    <p:extLst>
      <p:ext uri="{BB962C8B-B14F-4D97-AF65-F5344CB8AC3E}">
        <p14:creationId xmlns:p14="http://schemas.microsoft.com/office/powerpoint/2010/main" val="386041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B67C-5299-FCAB-60E0-A6FC44F58ADE}"/>
              </a:ext>
            </a:extLst>
          </p:cNvPr>
          <p:cNvSpPr>
            <a:spLocks noGrp="1"/>
          </p:cNvSpPr>
          <p:nvPr>
            <p:ph type="title"/>
          </p:nvPr>
        </p:nvSpPr>
        <p:spPr>
          <a:xfrm>
            <a:off x="838200" y="681038"/>
            <a:ext cx="5675811" cy="735168"/>
          </a:xfrm>
        </p:spPr>
        <p:txBody>
          <a:bodyPr anchor="t">
            <a:normAutofit/>
          </a:bodyPr>
          <a:lstStyle/>
          <a:p>
            <a:r>
              <a:rPr lang="en-US" dirty="0"/>
              <a:t>Hosts (or Prey)</a:t>
            </a:r>
          </a:p>
        </p:txBody>
      </p:sp>
      <p:sp>
        <p:nvSpPr>
          <p:cNvPr id="5" name="Content Placeholder 4">
            <a:extLst>
              <a:ext uri="{FF2B5EF4-FFF2-40B4-BE49-F238E27FC236}">
                <a16:creationId xmlns:a16="http://schemas.microsoft.com/office/drawing/2014/main" id="{12FB6782-1C5A-8E92-CAC1-E786F5537598}"/>
              </a:ext>
            </a:extLst>
          </p:cNvPr>
          <p:cNvSpPr>
            <a:spLocks noGrp="1"/>
          </p:cNvSpPr>
          <p:nvPr>
            <p:ph idx="15"/>
          </p:nvPr>
        </p:nvSpPr>
        <p:spPr>
          <a:xfrm>
            <a:off x="838200" y="1766938"/>
            <a:ext cx="5675811" cy="4050796"/>
          </a:xfrm>
        </p:spPr>
        <p:txBody>
          <a:bodyPr>
            <a:normAutofit/>
          </a:bodyPr>
          <a:lstStyle/>
          <a:p>
            <a:r>
              <a:rPr lang="en-US" b="0" i="0" dirty="0">
                <a:solidFill>
                  <a:srgbClr val="233338"/>
                </a:solidFill>
                <a:effectLst/>
                <a:latin typeface="Open Sans" panose="020B0606030504020204" pitchFamily="34" charset="0"/>
              </a:rPr>
              <a:t>Mites and soft-bodied insects</a:t>
            </a:r>
          </a:p>
          <a:p>
            <a:pPr lvl="1"/>
            <a:r>
              <a:rPr lang="en-US" b="0" i="0" dirty="0">
                <a:solidFill>
                  <a:srgbClr val="233338"/>
                </a:solidFill>
                <a:effectLst/>
                <a:latin typeface="Open Sans" panose="020B0606030504020204" pitchFamily="34" charset="0"/>
              </a:rPr>
              <a:t>Aphids</a:t>
            </a:r>
          </a:p>
          <a:p>
            <a:pPr lvl="1"/>
            <a:r>
              <a:rPr lang="en-US" b="0" i="0" dirty="0">
                <a:solidFill>
                  <a:srgbClr val="233338"/>
                </a:solidFill>
                <a:effectLst/>
                <a:latin typeface="Open Sans" panose="020B0606030504020204" pitchFamily="34" charset="0"/>
              </a:rPr>
              <a:t>Caterpillars</a:t>
            </a:r>
          </a:p>
          <a:p>
            <a:pPr lvl="1"/>
            <a:r>
              <a:rPr lang="en-US" b="0" i="0" dirty="0">
                <a:solidFill>
                  <a:srgbClr val="233338"/>
                </a:solidFill>
                <a:effectLst/>
                <a:latin typeface="Open Sans" panose="020B0606030504020204" pitchFamily="34" charset="0"/>
              </a:rPr>
              <a:t>Lace bugs</a:t>
            </a:r>
          </a:p>
          <a:p>
            <a:pPr lvl="1"/>
            <a:r>
              <a:rPr lang="en-US" b="0" i="0" dirty="0">
                <a:solidFill>
                  <a:srgbClr val="233338"/>
                </a:solidFill>
                <a:effectLst/>
                <a:latin typeface="Open Sans" panose="020B0606030504020204" pitchFamily="34" charset="0"/>
              </a:rPr>
              <a:t>Leafhoppers</a:t>
            </a:r>
          </a:p>
          <a:p>
            <a:pPr lvl="1"/>
            <a:r>
              <a:rPr lang="en-US" b="0" i="0" dirty="0">
                <a:solidFill>
                  <a:srgbClr val="233338"/>
                </a:solidFill>
                <a:effectLst/>
                <a:latin typeface="Open Sans" panose="020B0606030504020204" pitchFamily="34" charset="0"/>
              </a:rPr>
              <a:t>Mealybugs</a:t>
            </a:r>
          </a:p>
          <a:p>
            <a:pPr lvl="1"/>
            <a:r>
              <a:rPr lang="en-US" b="0" i="0" dirty="0">
                <a:solidFill>
                  <a:srgbClr val="233338"/>
                </a:solidFill>
                <a:effectLst/>
                <a:latin typeface="Open Sans" panose="020B0606030504020204" pitchFamily="34" charset="0"/>
              </a:rPr>
              <a:t>Psyllids</a:t>
            </a:r>
          </a:p>
          <a:p>
            <a:pPr lvl="1"/>
            <a:r>
              <a:rPr lang="en-US" b="0" i="0" dirty="0">
                <a:solidFill>
                  <a:srgbClr val="233338"/>
                </a:solidFill>
                <a:effectLst/>
                <a:latin typeface="Open Sans" panose="020B0606030504020204" pitchFamily="34" charset="0"/>
              </a:rPr>
              <a:t>Scales</a:t>
            </a:r>
          </a:p>
          <a:p>
            <a:pPr lvl="1"/>
            <a:r>
              <a:rPr lang="en-US" dirty="0">
                <a:solidFill>
                  <a:srgbClr val="233338"/>
                </a:solidFill>
                <a:latin typeface="Open Sans" panose="020B0606030504020204" pitchFamily="34" charset="0"/>
              </a:rPr>
              <a:t>Thrips</a:t>
            </a:r>
          </a:p>
          <a:p>
            <a:pPr lvl="1"/>
            <a:r>
              <a:rPr lang="en-US" b="0" i="0" dirty="0">
                <a:solidFill>
                  <a:srgbClr val="233338"/>
                </a:solidFill>
                <a:effectLst/>
                <a:latin typeface="Open Sans" panose="020B0606030504020204" pitchFamily="34" charset="0"/>
              </a:rPr>
              <a:t>Porch lights</a:t>
            </a:r>
          </a:p>
        </p:txBody>
      </p:sp>
    </p:spTree>
    <p:extLst>
      <p:ext uri="{BB962C8B-B14F-4D97-AF65-F5344CB8AC3E}">
        <p14:creationId xmlns:p14="http://schemas.microsoft.com/office/powerpoint/2010/main" val="4126069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B67C-5299-FCAB-60E0-A6FC44F58ADE}"/>
              </a:ext>
            </a:extLst>
          </p:cNvPr>
          <p:cNvSpPr>
            <a:spLocks noGrp="1"/>
          </p:cNvSpPr>
          <p:nvPr>
            <p:ph type="title"/>
          </p:nvPr>
        </p:nvSpPr>
        <p:spPr>
          <a:xfrm>
            <a:off x="838200" y="365125"/>
            <a:ext cx="10515600" cy="1325563"/>
          </a:xfrm>
        </p:spPr>
        <p:txBody>
          <a:bodyPr anchor="ctr">
            <a:normAutofit/>
          </a:bodyPr>
          <a:lstStyle/>
          <a:p>
            <a:r>
              <a:rPr lang="en-US" dirty="0"/>
              <a:t>Management? Or let’s say, protect those natural predators!</a:t>
            </a:r>
          </a:p>
        </p:txBody>
      </p:sp>
      <p:sp>
        <p:nvSpPr>
          <p:cNvPr id="3" name="Content Placeholder 2">
            <a:extLst>
              <a:ext uri="{FF2B5EF4-FFF2-40B4-BE49-F238E27FC236}">
                <a16:creationId xmlns:a16="http://schemas.microsoft.com/office/drawing/2014/main" id="{8F053693-9E3F-8D6A-90CA-59794317226F}"/>
              </a:ext>
            </a:extLst>
          </p:cNvPr>
          <p:cNvSpPr>
            <a:spLocks noGrp="1"/>
          </p:cNvSpPr>
          <p:nvPr>
            <p:ph sz="half" idx="1"/>
          </p:nvPr>
        </p:nvSpPr>
        <p:spPr>
          <a:xfrm>
            <a:off x="838200" y="1825625"/>
            <a:ext cx="5181600" cy="4351338"/>
          </a:xfrm>
        </p:spPr>
        <p:txBody>
          <a:bodyPr>
            <a:normAutofit/>
          </a:bodyPr>
          <a:lstStyle/>
          <a:p>
            <a:r>
              <a:rPr lang="en-US" b="0" i="0">
                <a:effectLst/>
              </a:rPr>
              <a:t>Protect lacewings and other beneficial predators in the garden by avoiding using certain pesticides that can kill them, and choosing plants that provide pollen, nectar, and shelter. You'll also want to keep ants out of pest-infested plants.</a:t>
            </a:r>
            <a:endParaRPr lang="en-US" dirty="0"/>
          </a:p>
        </p:txBody>
      </p:sp>
      <p:pic>
        <p:nvPicPr>
          <p:cNvPr id="5" name="Picture 4" descr="A close up of a bug&#10;&#10;Description automatically generated with low confidence">
            <a:extLst>
              <a:ext uri="{FF2B5EF4-FFF2-40B4-BE49-F238E27FC236}">
                <a16:creationId xmlns:a16="http://schemas.microsoft.com/office/drawing/2014/main" id="{3D32F31E-5CEA-44F9-1FA8-33B855FF8063}"/>
              </a:ext>
            </a:extLst>
          </p:cNvPr>
          <p:cNvPicPr>
            <a:picLocks noChangeAspect="1"/>
          </p:cNvPicPr>
          <p:nvPr/>
        </p:nvPicPr>
        <p:blipFill rotWithShape="1">
          <a:blip r:embed="rId3">
            <a:extLst>
              <a:ext uri="{28A0092B-C50C-407E-A947-70E740481C1C}">
                <a14:useLocalDpi xmlns:a14="http://schemas.microsoft.com/office/drawing/2010/main" val="0"/>
              </a:ext>
            </a:extLst>
          </a:blip>
          <a:srcRect t="5111"/>
          <a:stretch/>
        </p:blipFill>
        <p:spPr>
          <a:xfrm>
            <a:off x="6172200" y="1825625"/>
            <a:ext cx="5181600" cy="4351338"/>
          </a:xfrm>
          <a:prstGeom prst="rect">
            <a:avLst/>
          </a:prstGeom>
          <a:noFill/>
        </p:spPr>
      </p:pic>
    </p:spTree>
    <p:extLst>
      <p:ext uri="{BB962C8B-B14F-4D97-AF65-F5344CB8AC3E}">
        <p14:creationId xmlns:p14="http://schemas.microsoft.com/office/powerpoint/2010/main" val="259948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146B-F5B1-1D64-854F-24F021C28143}"/>
              </a:ext>
            </a:extLst>
          </p:cNvPr>
          <p:cNvSpPr>
            <a:spLocks noGrp="1"/>
          </p:cNvSpPr>
          <p:nvPr>
            <p:ph type="title"/>
          </p:nvPr>
        </p:nvSpPr>
        <p:spPr/>
        <p:txBody>
          <a:bodyPr/>
          <a:lstStyle/>
          <a:p>
            <a:r>
              <a:rPr lang="en-US" dirty="0"/>
              <a:t>So…</a:t>
            </a:r>
          </a:p>
        </p:txBody>
      </p:sp>
      <p:sp>
        <p:nvSpPr>
          <p:cNvPr id="3" name="Content Placeholder 2">
            <a:extLst>
              <a:ext uri="{FF2B5EF4-FFF2-40B4-BE49-F238E27FC236}">
                <a16:creationId xmlns:a16="http://schemas.microsoft.com/office/drawing/2014/main" id="{E32A67E2-8B63-8804-92A0-78AC94892EF8}"/>
              </a:ext>
            </a:extLst>
          </p:cNvPr>
          <p:cNvSpPr>
            <a:spLocks noGrp="1"/>
          </p:cNvSpPr>
          <p:nvPr>
            <p:ph idx="1"/>
          </p:nvPr>
        </p:nvSpPr>
        <p:spPr/>
        <p:txBody>
          <a:bodyPr/>
          <a:lstStyle/>
          <a:p>
            <a:r>
              <a:rPr lang="en-US" dirty="0"/>
              <a:t>”Good” or “Bad”</a:t>
            </a:r>
          </a:p>
        </p:txBody>
      </p:sp>
      <p:pic>
        <p:nvPicPr>
          <p:cNvPr id="8" name="Picture 7" descr="Icon&#10;&#10;Description automatically generated">
            <a:extLst>
              <a:ext uri="{FF2B5EF4-FFF2-40B4-BE49-F238E27FC236}">
                <a16:creationId xmlns:a16="http://schemas.microsoft.com/office/drawing/2014/main" id="{FEE8F362-38E3-E384-A7A6-43797083B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828" y="2974096"/>
            <a:ext cx="2079171" cy="2089514"/>
          </a:xfrm>
          <a:prstGeom prst="rect">
            <a:avLst/>
          </a:prstGeom>
        </p:spPr>
      </p:pic>
      <p:pic>
        <p:nvPicPr>
          <p:cNvPr id="5" name="Picture 4" descr="A picture containing text, flower, plant, vegetable&#10;&#10;Description automatically generated">
            <a:extLst>
              <a:ext uri="{FF2B5EF4-FFF2-40B4-BE49-F238E27FC236}">
                <a16:creationId xmlns:a16="http://schemas.microsoft.com/office/drawing/2014/main" id="{D209AB10-377C-B003-7F1A-1256858B6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3285" y="1825625"/>
            <a:ext cx="5258887" cy="3499077"/>
          </a:xfrm>
          <a:prstGeom prst="rect">
            <a:avLst/>
          </a:prstGeom>
        </p:spPr>
      </p:pic>
    </p:spTree>
    <p:extLst>
      <p:ext uri="{BB962C8B-B14F-4D97-AF65-F5344CB8AC3E}">
        <p14:creationId xmlns:p14="http://schemas.microsoft.com/office/powerpoint/2010/main" val="36192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EF7C671C-1F79-CB40-8B7F-1AE2C43DFE1A}" vid="{CD781537-CB31-BA4A-929A-7D9F0FBA5F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1040</TotalTime>
  <Words>923</Words>
  <Application>Microsoft Macintosh PowerPoint</Application>
  <PresentationFormat>Widescreen</PresentationFormat>
  <Paragraphs>90</Paragraphs>
  <Slides>10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Merriweather</vt:lpstr>
      <vt:lpstr>Open Sans</vt:lpstr>
      <vt:lpstr>Roboto</vt:lpstr>
      <vt:lpstr>Times New Roman</vt:lpstr>
      <vt:lpstr>Verdana</vt:lpstr>
      <vt:lpstr>Office Theme</vt:lpstr>
      <vt:lpstr>PowerPoint Presentation</vt:lpstr>
      <vt:lpstr>The Good, The Bad...  And the Bugly!</vt:lpstr>
      <vt:lpstr>Green Lacewing</vt:lpstr>
      <vt:lpstr>Scientific Classification</vt:lpstr>
      <vt:lpstr>Identification</vt:lpstr>
      <vt:lpstr>PowerPoint Presentation</vt:lpstr>
      <vt:lpstr>Hosts (or Prey)</vt:lpstr>
      <vt:lpstr>Management? Or let’s say, protect those natural predators!</vt:lpstr>
      <vt:lpstr>So…</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title slide. This slide works well for long titles</dc:title>
  <dc:creator>Sandra J Osterman</dc:creator>
  <cp:lastModifiedBy>Leah M Taylor</cp:lastModifiedBy>
  <cp:revision>12</cp:revision>
  <dcterms:created xsi:type="dcterms:W3CDTF">2020-01-27T22:37:27Z</dcterms:created>
  <dcterms:modified xsi:type="dcterms:W3CDTF">2023-04-11T04:05:57Z</dcterms:modified>
</cp:coreProperties>
</file>